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5" r:id="rId2"/>
    <p:sldId id="317" r:id="rId3"/>
    <p:sldId id="318" r:id="rId4"/>
    <p:sldId id="320" r:id="rId5"/>
    <p:sldId id="321" r:id="rId6"/>
    <p:sldId id="322" r:id="rId7"/>
    <p:sldId id="316" r:id="rId8"/>
    <p:sldId id="306" r:id="rId9"/>
    <p:sldId id="297" r:id="rId10"/>
    <p:sldId id="309" r:id="rId11"/>
    <p:sldId id="324" r:id="rId12"/>
    <p:sldId id="310" r:id="rId13"/>
    <p:sldId id="325" r:id="rId14"/>
    <p:sldId id="326" r:id="rId15"/>
    <p:sldId id="327" r:id="rId16"/>
    <p:sldId id="328" r:id="rId17"/>
    <p:sldId id="329" r:id="rId18"/>
    <p:sldId id="323" r:id="rId19"/>
  </p:sldIdLst>
  <p:sldSz cx="18288000" cy="10288588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C0"/>
    <a:srgbClr val="5FD2E8"/>
    <a:srgbClr val="16A4BE"/>
    <a:srgbClr val="13A3BE"/>
    <a:srgbClr val="C00000"/>
    <a:srgbClr val="FF0000"/>
    <a:srgbClr val="18A5BF"/>
    <a:srgbClr val="E12B31"/>
    <a:srgbClr val="00A7C3"/>
    <a:srgbClr val="015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 autoAdjust="0"/>
    <p:restoredTop sz="91778" autoAdjust="0"/>
  </p:normalViewPr>
  <p:slideViewPr>
    <p:cSldViewPr snapToGrid="0" snapToObjects="1">
      <p:cViewPr>
        <p:scale>
          <a:sx n="70" d="100"/>
          <a:sy n="70" d="100"/>
        </p:scale>
        <p:origin x="-58" y="72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465C2362-399C-4B01-AA1A-F6F03CF435B8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5"/>
            <a:ext cx="2945659" cy="496253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B7749AE8-B0AB-411C-B833-152D19EBB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9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76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976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60F04E29-D1FD-DC45-BED6-884E19865B87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6A665BAE-A667-C444-B8D6-09A47248E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87825" y="1231900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2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5BAE-A667-C444-B8D6-09A47248E2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9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87825" y="1231900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9473C-5BC8-441D-969C-94E39E7D9C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2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3470-13B1-4150-A91B-BC23ADB228AD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C5A3-1121-4FB0-B9F4-EB7ABA882B67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5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037" y="547774"/>
            <a:ext cx="13798273" cy="488306"/>
          </a:xfrm>
        </p:spPr>
        <p:txBody>
          <a:bodyPr>
            <a:norm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FF67EE-9098-CE4F-8A6D-1BF306A10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0" y="231321"/>
            <a:ext cx="1320590" cy="10596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 userDrawn="1"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854519" y="445599"/>
            <a:ext cx="685800" cy="54777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9516A20-8542-3B42-8CD6-F845DADE2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06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3028" y="3919466"/>
            <a:ext cx="8784974" cy="2323052"/>
          </a:xfrm>
        </p:spPr>
        <p:txBody>
          <a:bodyPr anchor="b">
            <a:normAutofit/>
          </a:bodyPr>
          <a:lstStyle>
            <a:lvl1pPr algn="l">
              <a:defRPr sz="5143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9710-0F64-404D-A10E-E60D1768F54A}" type="datetime1">
              <a:rPr lang="ru-RU" smtClean="0"/>
              <a:t>07.11.2019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D17D-CCBB-470C-96BC-27005F06CED5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hyperlink" Target="https://eps.ach.gov.ru/" TargetMode="External"/><Relationship Id="rId4" Type="http://schemas.openxmlformats.org/officeDocument/2006/relationships/hyperlink" Target="https://portalkso.ru/Servisi/E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2E093E-CA0E-DC4A-AE4D-6FE847BE7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83" y="680273"/>
            <a:ext cx="15843980" cy="8912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A989EE-F629-554A-BB55-779491D00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848" y="7215168"/>
            <a:ext cx="1404237" cy="1126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D3EB2-AF7E-BE4D-B2B6-651F8A1C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19" y="3581098"/>
            <a:ext cx="13023272" cy="3332319"/>
          </a:xfrm>
        </p:spPr>
        <p:txBody>
          <a:bodyPr anchor="t">
            <a:noAutofit/>
          </a:bodyPr>
          <a:lstStyle/>
          <a:p>
            <a:r>
              <a:rPr lang="ru-RU" sz="6000" dirty="0" smtClean="0"/>
              <a:t>Подготовка к </a:t>
            </a:r>
            <a:r>
              <a:rPr lang="ru-RU" sz="6000" dirty="0" err="1" smtClean="0"/>
              <a:t>цифровизации</a:t>
            </a:r>
            <a:r>
              <a:rPr lang="ru-RU" sz="6000" dirty="0" smtClean="0"/>
              <a:t> на примере развития информационных систем </a:t>
            </a:r>
            <a:r>
              <a:rPr lang="ru-RU" sz="6000" dirty="0"/>
              <a:t>Счетной палаты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E73308E-B525-114A-98BC-C83C9344AE77}"/>
              </a:ext>
            </a:extLst>
          </p:cNvPr>
          <p:cNvSpPr txBox="1">
            <a:spLocks/>
          </p:cNvSpPr>
          <p:nvPr/>
        </p:nvSpPr>
        <p:spPr>
          <a:xfrm>
            <a:off x="4170219" y="7561448"/>
            <a:ext cx="7832048" cy="824125"/>
          </a:xfrm>
          <a:prstGeom prst="rect">
            <a:avLst/>
          </a:prstGeom>
        </p:spPr>
        <p:txBody>
          <a:bodyPr vert="horz" lIns="97971" tIns="48986" rIns="97971" bIns="48986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0" dirty="0" smtClean="0"/>
              <a:t>Департамент </a:t>
            </a:r>
            <a:r>
              <a:rPr lang="ru-RU" sz="2800" b="0" dirty="0"/>
              <a:t>цифровой </a:t>
            </a:r>
            <a:r>
              <a:rPr lang="ru-RU" sz="2800" b="0" dirty="0" smtClean="0"/>
              <a:t>трансформации</a:t>
            </a: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41708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единительная линия 63"/>
          <p:cNvCxnSpPr/>
          <p:nvPr/>
        </p:nvCxnSpPr>
        <p:spPr>
          <a:xfrm flipV="1">
            <a:off x="15060159" y="6169449"/>
            <a:ext cx="1270038" cy="6864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Автоматизированное формирование отчета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7" y="5689882"/>
            <a:ext cx="1054378" cy="1295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626" y="703235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Программа мероприятия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647" y="1771049"/>
            <a:ext cx="2033454" cy="202105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stCxn id="10" idx="6"/>
            <a:endCxn id="8" idx="1"/>
          </p:cNvCxnSpPr>
          <p:nvPr/>
        </p:nvCxnSpPr>
        <p:spPr>
          <a:xfrm>
            <a:off x="1283953" y="2780042"/>
            <a:ext cx="7720694" cy="1535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941053" y="2612096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56140" y="1946155"/>
            <a:ext cx="363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Инспектор формирует акты мероприятия в «ККМ СП-АУДИТ»</a:t>
            </a:r>
            <a:endParaRPr lang="ru-RU" i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097007" y="2947988"/>
            <a:ext cx="2945" cy="98345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4" idx="2"/>
          </p:cNvCxnSpPr>
          <p:nvPr/>
        </p:nvCxnSpPr>
        <p:spPr>
          <a:xfrm>
            <a:off x="1747626" y="4584420"/>
            <a:ext cx="1749968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3497594" y="4416474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02458" y="4584420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787" y="3994779"/>
            <a:ext cx="900711" cy="11792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50688" y="5259437"/>
            <a:ext cx="168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Шаблон отчета</a:t>
            </a:r>
            <a:br>
              <a:rPr lang="ru-RU" b="1" dirty="0" smtClean="0"/>
            </a:br>
            <a:r>
              <a:rPr lang="en-US" b="1" dirty="0" smtClean="0"/>
              <a:t>(MS Word)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25177" y="2958249"/>
            <a:ext cx="4108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Автоматически формируется шаблон отчета, на основе информации из программы </a:t>
            </a:r>
            <a:r>
              <a:rPr lang="ru-RU" i="1" dirty="0"/>
              <a:t>и </a:t>
            </a:r>
            <a:r>
              <a:rPr lang="ru-RU" i="1" dirty="0" smtClean="0"/>
              <a:t>актов мероприятия</a:t>
            </a:r>
            <a:endParaRPr lang="ru-RU" i="1" dirty="0"/>
          </a:p>
        </p:txBody>
      </p:sp>
      <p:sp>
        <p:nvSpPr>
          <p:cNvPr id="19" name="Прямоугольная выноска 18"/>
          <p:cNvSpPr/>
          <p:nvPr/>
        </p:nvSpPr>
        <p:spPr>
          <a:xfrm rot="10800000">
            <a:off x="1962074" y="6721587"/>
            <a:ext cx="4264440" cy="2966527"/>
          </a:xfrm>
          <a:prstGeom prst="wedgeRectCallout">
            <a:avLst>
              <a:gd name="adj1" fmla="val -19063"/>
              <a:gd name="adj2" fmla="val 69220"/>
            </a:avLst>
          </a:prstGeom>
          <a:noFill/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04671" y="7044288"/>
            <a:ext cx="4160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Информация, </a:t>
            </a:r>
            <a:r>
              <a:rPr lang="ru-RU" dirty="0" smtClean="0"/>
              <a:t>скопированная из программы и </a:t>
            </a:r>
            <a:r>
              <a:rPr lang="ru-RU" smtClean="0"/>
              <a:t>актов мероприятия, </a:t>
            </a:r>
            <a:r>
              <a:rPr lang="ru-RU" b="1" dirty="0" smtClean="0"/>
              <a:t>недоступна </a:t>
            </a:r>
            <a:r>
              <a:rPr lang="ru-RU" b="1" smtClean="0"/>
              <a:t>для редактирования</a:t>
            </a:r>
            <a:r>
              <a:rPr lang="ru-RU" b="1"/>
              <a:t>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204671" y="8295790"/>
            <a:ext cx="416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Ввод дополнительной информации </a:t>
            </a:r>
            <a:r>
              <a:rPr lang="ru-RU" b="1" smtClean="0"/>
              <a:t>допускается только </a:t>
            </a:r>
            <a:r>
              <a:rPr lang="ru-RU" b="1" dirty="0" smtClean="0"/>
              <a:t>в специальные блоки</a:t>
            </a:r>
            <a:r>
              <a:rPr lang="ru-RU" dirty="0" smtClean="0"/>
              <a:t>, предварительно заполненные информацией из выбранных актов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444542" y="4609627"/>
            <a:ext cx="3655" cy="1716785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/>
          <p:cNvSpPr/>
          <p:nvPr/>
        </p:nvSpPr>
        <p:spPr>
          <a:xfrm>
            <a:off x="8276747" y="6287976"/>
            <a:ext cx="342900" cy="33589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451852" y="6623868"/>
            <a:ext cx="0" cy="570140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4559" y="4585262"/>
            <a:ext cx="4726921" cy="28129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узел 34"/>
          <p:cNvSpPr/>
          <p:nvPr/>
        </p:nvSpPr>
        <p:spPr>
          <a:xfrm>
            <a:off x="10149945" y="4442328"/>
            <a:ext cx="342900" cy="33589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0492845" y="4630143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362" y="7238201"/>
            <a:ext cx="872979" cy="113131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08304" y="8395973"/>
            <a:ext cx="167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отчета</a:t>
            </a:r>
            <a:br>
              <a:rPr lang="ru-RU" b="1" dirty="0" smtClean="0"/>
            </a:br>
            <a:r>
              <a:rPr lang="en-US" b="1" dirty="0" smtClean="0"/>
              <a:t>(MS Word)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592814" y="6262750"/>
            <a:ext cx="1422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Наполнение шаблона отчета в текстовом редакторе </a:t>
            </a:r>
            <a:r>
              <a:rPr lang="en-US" i="1" dirty="0" smtClean="0"/>
              <a:t>MS Word</a:t>
            </a:r>
            <a:endParaRPr lang="ru-RU" i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7562" y="3981077"/>
            <a:ext cx="1645379" cy="12571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138251" y="439520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ККМ</a:t>
            </a:r>
            <a:br>
              <a:rPr lang="ru-RU" b="1" dirty="0" smtClean="0"/>
            </a:br>
            <a:r>
              <a:rPr lang="ru-RU" b="1" dirty="0" smtClean="0"/>
              <a:t>СП-АУДИТ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413605" y="4841182"/>
            <a:ext cx="2133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Наполнение шаблона отчета непосредственно в «ККМ СП-АУДИТ»</a:t>
            </a:r>
            <a:endParaRPr lang="ru-RU" i="1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7562" y="7112411"/>
            <a:ext cx="1645379" cy="12571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1138251" y="752653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ККМ</a:t>
            </a:r>
            <a:br>
              <a:rPr lang="ru-RU" b="1" dirty="0" smtClean="0"/>
            </a:br>
            <a:r>
              <a:rPr lang="ru-RU" b="1" dirty="0" smtClean="0"/>
              <a:t>СП-АУДИТ</a:t>
            </a:r>
            <a:endParaRPr lang="ru-RU" b="1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8883682" y="7802655"/>
            <a:ext cx="1288991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10161138" y="7631592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b="1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0504038" y="7806707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129300" y="7661185"/>
            <a:ext cx="42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3.1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26364" y="8049316"/>
            <a:ext cx="206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Загрузка </a:t>
            </a:r>
            <a:br>
              <a:rPr lang="ru-RU" i="1" dirty="0" smtClean="0"/>
            </a:br>
            <a:r>
              <a:rPr lang="ru-RU" i="1" dirty="0" smtClean="0"/>
              <a:t>проекта отчета в «ККМ СП-АУДИТ»</a:t>
            </a:r>
            <a:endParaRPr lang="ru-RU" i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1885015" y="5308028"/>
            <a:ext cx="0" cy="1765294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52" idx="2"/>
          </p:cNvCxnSpPr>
          <p:nvPr/>
        </p:nvCxnSpPr>
        <p:spPr>
          <a:xfrm flipV="1">
            <a:off x="11915295" y="6178476"/>
            <a:ext cx="1270038" cy="6864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узел 51"/>
          <p:cNvSpPr/>
          <p:nvPr/>
        </p:nvSpPr>
        <p:spPr>
          <a:xfrm>
            <a:off x="13185333" y="6010530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13460607" y="6179722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747493" y="6871260"/>
            <a:ext cx="161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отчета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2794269" y="4638519"/>
            <a:ext cx="228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Подписание проекта отчета ЭП в «ККМ СП-АУДИТ» и печать</a:t>
            </a:r>
            <a:endParaRPr lang="ru-RU" i="1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362" y="5564713"/>
            <a:ext cx="1054378" cy="1295678"/>
          </a:xfrm>
          <a:prstGeom prst="rect">
            <a:avLst/>
          </a:prstGeom>
        </p:spPr>
      </p:pic>
      <p:sp>
        <p:nvSpPr>
          <p:cNvPr id="58" name="Блок-схема: узел 57"/>
          <p:cNvSpPr/>
          <p:nvPr/>
        </p:nvSpPr>
        <p:spPr>
          <a:xfrm>
            <a:off x="15585774" y="5990295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5928674" y="4008803"/>
            <a:ext cx="201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Согласование проекта отчета в установленном порядке</a:t>
            </a:r>
            <a:endParaRPr lang="ru-RU" i="1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4702" y="5550941"/>
            <a:ext cx="1115225" cy="1550941"/>
          </a:xfrm>
          <a:prstGeom prst="rect">
            <a:avLst/>
          </a:prstGeom>
        </p:spPr>
      </p:pic>
      <p:sp>
        <p:nvSpPr>
          <p:cNvPr id="62" name="Прямоугольная выноска 61"/>
          <p:cNvSpPr/>
          <p:nvPr/>
        </p:nvSpPr>
        <p:spPr>
          <a:xfrm rot="10800000">
            <a:off x="13683637" y="7867980"/>
            <a:ext cx="3856682" cy="1761237"/>
          </a:xfrm>
          <a:prstGeom prst="wedgeRectCallout">
            <a:avLst>
              <a:gd name="adj1" fmla="val 23322"/>
              <a:gd name="adj2" fmla="val 69435"/>
            </a:avLst>
          </a:prstGeom>
          <a:noFill/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3955306" y="8120135"/>
            <a:ext cx="356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копия отчета структурирована и </a:t>
            </a:r>
            <a:r>
              <a:rPr lang="ru-RU" b="1" dirty="0" smtClean="0"/>
              <a:t>полностью соответствует</a:t>
            </a:r>
            <a:r>
              <a:rPr lang="ru-RU" dirty="0" smtClean="0"/>
              <a:t> оригиналу отчета, подписанного на бумаге</a:t>
            </a:r>
            <a:endParaRPr lang="ru-RU" dirty="0"/>
          </a:p>
        </p:txBody>
      </p:sp>
      <p:sp>
        <p:nvSpPr>
          <p:cNvPr id="70" name="Блок-схема: узел 69"/>
          <p:cNvSpPr/>
          <p:nvPr/>
        </p:nvSpPr>
        <p:spPr>
          <a:xfrm>
            <a:off x="8276747" y="4441681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70" y="3961183"/>
            <a:ext cx="1200318" cy="124794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52131" y="5217830"/>
            <a:ext cx="168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Акты</a:t>
            </a:r>
            <a:endParaRPr lang="ru-RU" b="1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2689813" y="4584759"/>
            <a:ext cx="13847" cy="1729055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1615588" y="6306950"/>
            <a:ext cx="1130320" cy="6864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5928674" y="6161073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Формирование результатов деятельности Счетной палаты</a:t>
            </a:r>
            <a:endParaRPr lang="ru-RU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66" y="5460241"/>
            <a:ext cx="5833504" cy="467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4" y="1868677"/>
            <a:ext cx="8023289" cy="7029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359254" y="1868676"/>
            <a:ext cx="2125638" cy="37132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359254" y="8898341"/>
            <a:ext cx="2354239" cy="12394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038" y="1687276"/>
            <a:ext cx="2585825" cy="389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углом 9"/>
          <p:cNvSpPr/>
          <p:nvPr/>
        </p:nvSpPr>
        <p:spPr>
          <a:xfrm rot="10800000">
            <a:off x="14507570" y="5581933"/>
            <a:ext cx="1992572" cy="11185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Результаты автоматизации формирования акта и отчета</a:t>
            </a:r>
            <a:endParaRPr lang="ru-RU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E116DA5C-BF12-45E5-A472-59692FF2E929}"/>
              </a:ext>
            </a:extLst>
          </p:cNvPr>
          <p:cNvSpPr/>
          <p:nvPr/>
        </p:nvSpPr>
        <p:spPr>
          <a:xfrm>
            <a:off x="424034" y="2584429"/>
            <a:ext cx="17573020" cy="155147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76200" dir="10800000" algn="ctr" rotWithShape="0">
              <a:srgbClr val="1CA6C0"/>
            </a:outerShdw>
          </a:effectLst>
        </p:spPr>
        <p:txBody>
          <a:bodyPr wrap="square" lIns="216000" tIns="180000" rIns="1440000" bIns="180000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-	</a:t>
            </a:r>
            <a:r>
              <a:rPr lang="ru-RU" sz="2800" dirty="0" smtClean="0"/>
              <a:t>информация </a:t>
            </a:r>
            <a:r>
              <a:rPr lang="ru-RU" sz="2800" dirty="0"/>
              <a:t>в актах и отчетах структурирована для построения последующей </a:t>
            </a:r>
            <a:r>
              <a:rPr lang="ru-RU" sz="2800" dirty="0" smtClean="0"/>
              <a:t>аналитики и 	формирования иных документов по результатам контрольного мероприятия</a:t>
            </a:r>
            <a:endParaRPr lang="ru-RU" sz="2000" b="1" i="1" dirty="0">
              <a:solidFill>
                <a:srgbClr val="1CA6C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4034" y="7413675"/>
            <a:ext cx="17573020" cy="159137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76200" dir="10800000" algn="ctr" rotWithShape="0">
              <a:srgbClr val="1CA6C0"/>
            </a:outerShdw>
          </a:effectLst>
        </p:spPr>
        <p:txBody>
          <a:bodyPr wrap="square" lIns="216000" tIns="180000" rIns="2520000" bIns="180000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-	</a:t>
            </a:r>
            <a:r>
              <a:rPr lang="ru-RU" sz="2800" dirty="0" smtClean="0"/>
              <a:t>накопление и использование информации о результатах контрольных мероприятий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24034" y="4283991"/>
            <a:ext cx="17573020" cy="14274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76200" dir="10800000" algn="ctr" rotWithShape="0">
              <a:srgbClr val="1CA6C0"/>
            </a:outerShdw>
          </a:effectLst>
        </p:spPr>
        <p:txBody>
          <a:bodyPr wrap="square" lIns="216000" tIns="180000" rIns="2880000" bIns="180000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-	исключение ситуаций не отражения информации, содержащейся в актах, в отчётах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034" y="5891909"/>
            <a:ext cx="17573020" cy="13951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dist="76200" dir="10800000" algn="ctr" rotWithShape="0">
              <a:srgbClr val="1CA6C0"/>
            </a:outerShdw>
          </a:effectLst>
        </p:spPr>
        <p:txBody>
          <a:bodyPr wrap="square" lIns="216000" tIns="180000" rIns="2520000" bIns="180000" anchor="ctr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-	формализация процессов формирования актов и отчётов</a:t>
            </a:r>
          </a:p>
        </p:txBody>
      </p:sp>
    </p:spTree>
    <p:extLst>
      <p:ext uri="{BB962C8B-B14F-4D97-AF65-F5344CB8AC3E}">
        <p14:creationId xmlns:p14="http://schemas.microsoft.com/office/powerpoint/2010/main" val="8204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2" y="1579348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6" y="174976"/>
            <a:ext cx="2047316" cy="1232313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40" y="729102"/>
            <a:ext cx="139695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Информационная панель </a:t>
            </a: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мониторинг ОНС</a:t>
            </a:r>
            <a:endParaRPr lang="ru-RU" sz="3600" cap="all" spc="179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21" y="2011462"/>
            <a:ext cx="17816470" cy="7751581"/>
          </a:xfrm>
          <a:prstGeom prst="rect">
            <a:avLst/>
          </a:prstGeom>
          <a:noFill/>
        </p:spPr>
        <p:txBody>
          <a:bodyPr wrap="square" lIns="163294" tIns="81647" rIns="163294" bIns="81647" rtlCol="0">
            <a:spAutoFit/>
          </a:bodyPr>
          <a:lstStyle/>
          <a:p>
            <a:pPr algn="just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Цель внедрения решения: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общественности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 объемах ОНС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удобный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доступ к отчетам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 состоянию ОНС 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разрезе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федеральных органов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субъектов РФ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комплексный мониторинг интересующих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показателей на основе отчетности в рамках 191н</a:t>
            </a:r>
          </a:p>
          <a:p>
            <a:pPr algn="just"/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решения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Доступ к различным источникам в одном отчете, для получения комплексной картины по процессам деятельности Счетной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палаты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Консолидированное хранилище данных:</a:t>
            </a:r>
          </a:p>
          <a:p>
            <a:pPr marL="955382" lvl="1" indent="-612351" algn="just">
              <a:buFont typeface="Wingdings" pitchFamily="2" charset="2"/>
              <a:buChar char="ü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консолидация данных из различных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источников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955382" lvl="1" indent="-612351" algn="just">
              <a:buFont typeface="Wingdings" pitchFamily="2" charset="2"/>
              <a:buChar char="ü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количество источников не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ограниченно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955382" lvl="1" indent="-612351" algn="just">
              <a:buFont typeface="Wingdings" pitchFamily="2" charset="2"/>
              <a:buChar char="ü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эффективное оперирование данными и построение аналитической отчетности.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Визуализация</a:t>
            </a:r>
          </a:p>
          <a:p>
            <a:pPr marL="853323" lvl="1" indent="-510292" algn="just">
              <a:buFont typeface="Wingdings" pitchFamily="2" charset="2"/>
              <a:buChar char="ü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детализация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показателя до первоисточника данных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853323" lvl="1" indent="-510292" algn="just">
              <a:buFont typeface="Wingdings" pitchFamily="2" charset="2"/>
              <a:buChar char="ü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представление информации в удобной для пользователя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853323" lvl="1" indent="-510292" algn="just">
              <a:buFont typeface="Wingdings" pitchFamily="2" charset="2"/>
              <a:buChar char="ü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широкий выбор графических компонентов для быстрой и эффективной визуализации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2" y="1579348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6" y="174976"/>
            <a:ext cx="2047316" cy="1232313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40" y="729101"/>
            <a:ext cx="139695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Информационная панель – Детализация показателей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521" y="1639836"/>
            <a:ext cx="17816470" cy="8644133"/>
          </a:xfrm>
          <a:prstGeom prst="rect">
            <a:avLst/>
          </a:prstGeom>
          <a:noFill/>
        </p:spPr>
        <p:txBody>
          <a:bodyPr wrap="square" lIns="163294" tIns="81647" rIns="163294" bIns="81647" rtlCol="0">
            <a:spAutoFit/>
          </a:bodyPr>
          <a:lstStyle/>
          <a:p>
            <a:pPr algn="just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Уровни детализации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lvl="1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представление сравнительной отчетности по федеральным органам власти и органам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субъектов РФ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lvl="1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мониторинг показателей ОНС в разрезе федеральных органов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субъектов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 marL="510292" lvl="1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представление сводной информации по РФ, региональному и федеральному уровням</a:t>
            </a:r>
          </a:p>
          <a:p>
            <a:pPr algn="just"/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позволяет: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 курсе текущего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состояния незавершенного строительства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осуществлять мониторинг работы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федеральных органов власти, органов власти субъектов РФ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 снижению ОНС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выполнять сравнительный анализ количественных и качественных показателей ОНС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федеральных органов власти, органов власти субъектов РФ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выгружать исходные данные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просмотр информации на </a:t>
            </a:r>
            <a:r>
              <a:rPr lang="ru-RU" sz="2900">
                <a:latin typeface="Times New Roman" pitchFamily="18" charset="0"/>
                <a:cs typeface="Times New Roman" pitchFamily="18" charset="0"/>
              </a:rPr>
              <a:t>мобильных устройствах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Охват аудитории в формируемых отчетах: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федеральные органы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власти субъектов РФ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внешние эксперты</a:t>
            </a:r>
          </a:p>
          <a:p>
            <a:pPr marL="510292" indent="-510292" algn="just"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общественность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Wingdings" panose="05000000000000000000" pitchFamily="2" charset="2"/>
              <a:buChar char="ü"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2" y="1579348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6" y="174976"/>
            <a:ext cx="2047316" cy="1232313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40" y="729102"/>
            <a:ext cx="139695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Информационная панель </a:t>
            </a: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– Сводная информация</a:t>
            </a:r>
            <a:endParaRPr lang="ru-RU" sz="3600" cap="all" spc="179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3624" y="1903434"/>
            <a:ext cx="6624736" cy="337067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3294" tIns="81647" rIns="163294" bIns="81647" rtlCol="0">
            <a:spAutoFit/>
          </a:bodyPr>
          <a:lstStyle/>
          <a:p>
            <a:pPr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На федеральном уровне:</a:t>
            </a:r>
          </a:p>
          <a:p>
            <a:pPr marL="510292" indent="-510292" algn="just">
              <a:buFont typeface="Wingdings" panose="05000000000000000000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фильтровать по типам ГРБС (министерства, службы, агентства и прочие)</a:t>
            </a:r>
          </a:p>
          <a:p>
            <a:pPr marL="510292" indent="-510292" algn="just">
              <a:buFont typeface="Wingdings" panose="05000000000000000000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ранжировать ГРБС по количественным и качественным показателям</a:t>
            </a:r>
          </a:p>
          <a:p>
            <a:pPr marL="510292" indent="-510292" algn="just">
              <a:buFont typeface="Wingdings" panose="05000000000000000000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погрузиться по интересующему ГРБС в детальные показатели по активной ссылке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903434"/>
            <a:ext cx="10870436" cy="4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5619716"/>
            <a:ext cx="11000584" cy="44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1640" y="6688813"/>
            <a:ext cx="6680112" cy="4012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3294" tIns="81647" rIns="163294" bIns="81647" rtlCol="0">
            <a:spAutoFit/>
          </a:bodyPr>
          <a:lstStyle/>
          <a:p>
            <a:pPr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На региональном уровне:</a:t>
            </a:r>
          </a:p>
          <a:p>
            <a:pPr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510292" indent="-510292" algn="just">
              <a:buFont typeface="Wingdings" panose="05000000000000000000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ранжировать субъекты РФ по количественным и качественным показателям</a:t>
            </a:r>
          </a:p>
          <a:p>
            <a:pPr marL="510292" indent="-510292" algn="just">
              <a:buFont typeface="Wingdings" panose="05000000000000000000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фильтровать по типам субъектам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(республики, края, области и прочие)</a:t>
            </a:r>
          </a:p>
          <a:p>
            <a:pPr marL="510292" indent="-510292" algn="just">
              <a:buFont typeface="Wingdings" panose="05000000000000000000" pitchFamily="2" charset="2"/>
              <a:buChar char="q"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погрузиться по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интересующему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субъекту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РФ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детальные показатели по активной ссылке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10983054" y="3307341"/>
            <a:ext cx="504056" cy="3354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94" tIns="81647" rIns="163294" bIns="81647"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958632" y="7899025"/>
            <a:ext cx="429768" cy="432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94" tIns="81647" rIns="163294" bIns="8164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2" y="1579348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6" y="174976"/>
            <a:ext cx="2047316" cy="1232313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40" y="729102"/>
            <a:ext cx="139695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Информационная панель </a:t>
            </a: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– Федеральный уровень</a:t>
            </a:r>
            <a:endParaRPr lang="ru-RU" sz="3600" cap="all" spc="179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0" y="1741391"/>
            <a:ext cx="14857568" cy="835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695" y="2983722"/>
            <a:ext cx="3486150" cy="25006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9" name="Прямая со стрелкой 18"/>
          <p:cNvCxnSpPr/>
          <p:nvPr/>
        </p:nvCxnSpPr>
        <p:spPr>
          <a:xfrm>
            <a:off x="14184560" y="2983721"/>
            <a:ext cx="1080120" cy="5401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D16ECB5-0FC2-8A48-9940-7C7FF1D143CE}"/>
              </a:ext>
            </a:extLst>
          </p:cNvPr>
          <p:cNvCxnSpPr/>
          <p:nvPr/>
        </p:nvCxnSpPr>
        <p:spPr>
          <a:xfrm>
            <a:off x="2" y="1579348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FF67EE-9098-CE4F-8A6D-1BF306A10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6" y="174976"/>
            <a:ext cx="2047316" cy="1232313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183A55C1-FA84-2744-B349-6FA74DD5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440" y="729102"/>
            <a:ext cx="139695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defRPr/>
            </a:pP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Информационная панель </a:t>
            </a:r>
            <a:r>
              <a:rPr lang="ru-RU" sz="3600" cap="all" spc="179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– Региональный уровень</a:t>
            </a:r>
            <a:endParaRPr lang="ru-RU" sz="3600" cap="all" spc="179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0" y="1683722"/>
            <a:ext cx="8607790" cy="61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79" y="2875692"/>
            <a:ext cx="8867922" cy="253867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2312352" y="2605620"/>
            <a:ext cx="1008112" cy="270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3410" y="8545286"/>
            <a:ext cx="114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</a:t>
            </a:r>
            <a:r>
              <a:rPr lang="en-US" sz="3600" dirty="0" smtClean="0">
                <a:solidFill>
                  <a:srgbClr val="FF0000"/>
                </a:solidFill>
              </a:rPr>
              <a:t>ttp://ons.ach.gov.ru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2E093E-CA0E-DC4A-AE4D-6FE847BE7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983" y="680273"/>
            <a:ext cx="15843980" cy="8912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A989EE-F629-554A-BB55-779491D00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4848" y="7215168"/>
            <a:ext cx="1404237" cy="1126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D3EB2-AF7E-BE4D-B2B6-651F8A1CF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3181" y="3581098"/>
            <a:ext cx="11960309" cy="3332319"/>
          </a:xfrm>
        </p:spPr>
        <p:txBody>
          <a:bodyPr anchor="t"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Спасибо за внимание</a:t>
            </a:r>
            <a:endParaRPr lang="ru-RU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E73308E-B525-114A-98BC-C83C9344AE77}"/>
              </a:ext>
            </a:extLst>
          </p:cNvPr>
          <p:cNvSpPr txBox="1">
            <a:spLocks/>
          </p:cNvSpPr>
          <p:nvPr/>
        </p:nvSpPr>
        <p:spPr>
          <a:xfrm>
            <a:off x="4170219" y="7561448"/>
            <a:ext cx="7832048" cy="824125"/>
          </a:xfrm>
          <a:prstGeom prst="rect">
            <a:avLst/>
          </a:prstGeom>
        </p:spPr>
        <p:txBody>
          <a:bodyPr vert="horz" lIns="97971" tIns="48986" rIns="97971" bIns="48986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7172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«Цифровая трансформация» </a:t>
            </a:r>
            <a:r>
              <a:rPr lang="en-US" sz="4000" dirty="0" err="1"/>
              <a:t>vs</a:t>
            </a:r>
            <a:r>
              <a:rPr lang="en-US" sz="4000" dirty="0"/>
              <a:t> </a:t>
            </a:r>
            <a:r>
              <a:rPr lang="ru-RU" sz="4000" dirty="0"/>
              <a:t>«Автоматизация»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9903AD-D385-0E45-A85F-15873979BE2F}"/>
              </a:ext>
            </a:extLst>
          </p:cNvPr>
          <p:cNvSpPr txBox="1"/>
          <p:nvPr/>
        </p:nvSpPr>
        <p:spPr>
          <a:xfrm rot="10800000" flipV="1">
            <a:off x="575392" y="1711694"/>
            <a:ext cx="14519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600" i="1" dirty="0" smtClean="0"/>
              <a:t>«</a:t>
            </a:r>
            <a:r>
              <a:rPr lang="ru-RU" sz="3600" b="1" i="1" dirty="0" smtClean="0"/>
              <a:t>Автоматизация</a:t>
            </a:r>
            <a:r>
              <a:rPr lang="ru-RU" sz="3600" i="1" dirty="0" smtClean="0"/>
              <a:t> — одно из направлений научно-технического прогресса, использующее саморегулирующие технические средства и математические методы с целью освобождения человека от участия в процессах получения, преобразования, передачи и использования энергии, материалов, изделий или информации, либо существенного уменьшения степени этого участия или трудоёмкости выполняемых операций.» </a:t>
            </a:r>
            <a:endParaRPr lang="en-US" sz="3600" i="1" dirty="0" smtClean="0"/>
          </a:p>
          <a:p>
            <a:pPr lvl="1" algn="r"/>
            <a:r>
              <a:rPr lang="en-US" sz="3600" i="1" dirty="0" smtClean="0"/>
              <a:t>Wikipedia</a:t>
            </a:r>
            <a:endParaRPr lang="ru-RU" sz="36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48B599-11FA-E246-9775-13AEFC3ED758}"/>
              </a:ext>
            </a:extLst>
          </p:cNvPr>
          <p:cNvSpPr txBox="1"/>
          <p:nvPr/>
        </p:nvSpPr>
        <p:spPr>
          <a:xfrm rot="10800000" flipV="1">
            <a:off x="4485993" y="6236010"/>
            <a:ext cx="13393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600" i="1" dirty="0"/>
              <a:t>«</a:t>
            </a:r>
            <a:r>
              <a:rPr lang="ru-RU" sz="3600" b="1" i="1" dirty="0"/>
              <a:t>Цифровая трансформация (</a:t>
            </a:r>
            <a:r>
              <a:rPr lang="ru-RU" sz="3600" b="1" i="1" dirty="0">
                <a:hlinkClick r:id="rId2" tooltip="Английский язы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англ.</a:t>
            </a:r>
            <a:r>
              <a:rPr lang="ru-RU" sz="3600" b="1" i="1" dirty="0"/>
              <a:t> </a:t>
            </a:r>
            <a:r>
              <a:rPr lang="en-US" sz="3600" b="1" i="1" dirty="0"/>
              <a:t>digital transformation, DT)</a:t>
            </a:r>
            <a:r>
              <a:rPr lang="en-US" sz="3600" i="1" dirty="0"/>
              <a:t> — </a:t>
            </a:r>
            <a:r>
              <a:rPr lang="ru-RU" sz="3600" i="1" dirty="0"/>
              <a:t>это трансформация бизнеса путем пересмотра бизнес-стратегии, моделей, операций, продуктов, маркетингового подхода, целей и т. д. путем принятия цифровых технологий. Она призвана ускорить продажи и рост бизнеса.» </a:t>
            </a:r>
            <a:endParaRPr lang="en-US" sz="3600" i="1" dirty="0"/>
          </a:p>
          <a:p>
            <a:pPr lvl="1" algn="r"/>
            <a:r>
              <a:rPr lang="en-US" sz="3600" i="1" dirty="0"/>
              <a:t>Wikipedia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64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04384F-351A-B542-8DEF-DAC17E6A7897}"/>
              </a:ext>
            </a:extLst>
          </p:cNvPr>
          <p:cNvSpPr txBox="1"/>
          <p:nvPr/>
        </p:nvSpPr>
        <p:spPr>
          <a:xfrm>
            <a:off x="829994" y="5970597"/>
            <a:ext cx="4670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Сбор и обработка данных преимущественно </a:t>
            </a:r>
            <a:r>
              <a:rPr lang="ru-RU" sz="3200" b="1" dirty="0"/>
              <a:t>в ручном режиме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170C01-A89F-6745-9BC7-2240D9630C95}"/>
              </a:ext>
            </a:extLst>
          </p:cNvPr>
          <p:cNvSpPr txBox="1"/>
          <p:nvPr/>
        </p:nvSpPr>
        <p:spPr>
          <a:xfrm>
            <a:off x="6105378" y="5904518"/>
            <a:ext cx="54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Свод, визуализация и анализ данных преимущественно с использованием </a:t>
            </a:r>
            <a:r>
              <a:rPr lang="en-US" sz="3200" b="1" dirty="0"/>
              <a:t>MS</a:t>
            </a:r>
            <a:r>
              <a:rPr lang="ru-RU" sz="3200" b="1" dirty="0"/>
              <a:t> </a:t>
            </a:r>
            <a:r>
              <a:rPr lang="en-US" sz="3200" b="1" dirty="0"/>
              <a:t>Excel</a:t>
            </a:r>
            <a:endParaRPr lang="ru-RU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038B38-E97D-E444-BE5E-67A7366A77CB}"/>
              </a:ext>
            </a:extLst>
          </p:cNvPr>
          <p:cNvSpPr txBox="1"/>
          <p:nvPr/>
        </p:nvSpPr>
        <p:spPr>
          <a:xfrm>
            <a:off x="12068298" y="5724376"/>
            <a:ext cx="5277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Подготовка и консолидация полностью </a:t>
            </a:r>
            <a:r>
              <a:rPr lang="ru-RU" sz="3200" b="1" dirty="0"/>
              <a:t>в ручном режиме, согласование на</a:t>
            </a:r>
            <a:r>
              <a:rPr lang="en-US" sz="3200" b="1" dirty="0"/>
              <a:t> </a:t>
            </a:r>
            <a:r>
              <a:rPr lang="ru-RU" sz="3200" b="1" dirty="0"/>
              <a:t>бумажном носителе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5C56EB-215A-6D4F-96F4-ACF054DEF532}"/>
              </a:ext>
            </a:extLst>
          </p:cNvPr>
          <p:cNvSpPr txBox="1"/>
          <p:nvPr/>
        </p:nvSpPr>
        <p:spPr>
          <a:xfrm>
            <a:off x="604911" y="1669089"/>
            <a:ext cx="5219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3600" b="1" dirty="0"/>
              <a:t>Сбор, обработка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>и накопление данных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C1A137-AF04-454A-9ADD-FFF9BA1523E6}"/>
              </a:ext>
            </a:extLst>
          </p:cNvPr>
          <p:cNvSpPr txBox="1"/>
          <p:nvPr/>
        </p:nvSpPr>
        <p:spPr>
          <a:xfrm>
            <a:off x="6246055" y="1736787"/>
            <a:ext cx="49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ru-RU" sz="3600" b="1" dirty="0"/>
              <a:t>Визуализация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>и анализ данных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358DB4-9056-814B-BDB4-E0BE36721404}"/>
              </a:ext>
            </a:extLst>
          </p:cNvPr>
          <p:cNvSpPr txBox="1"/>
          <p:nvPr/>
        </p:nvSpPr>
        <p:spPr>
          <a:xfrm>
            <a:off x="12515505" y="1739990"/>
            <a:ext cx="3971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ru-RU" sz="3600" b="1" dirty="0"/>
              <a:t>Представление результатов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23E7418-047B-1C4E-9728-BCD4CAA7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11" y="8409650"/>
            <a:ext cx="331939" cy="2950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F2F4F8A-5711-B744-B595-4D8A522B6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05" y="2941235"/>
            <a:ext cx="3164820" cy="24907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5B79699-40BB-6442-A787-5376ED21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68" y="3247423"/>
            <a:ext cx="3405355" cy="21845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1185D5-FE54-124C-869A-318BD5521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1445" y="3282531"/>
            <a:ext cx="3139950" cy="236313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15CB24C-97DD-E64F-AF4E-D3440DCBE415}"/>
              </a:ext>
            </a:extLst>
          </p:cNvPr>
          <p:cNvSpPr/>
          <p:nvPr/>
        </p:nvSpPr>
        <p:spPr>
          <a:xfrm>
            <a:off x="2961250" y="8223216"/>
            <a:ext cx="13640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/>
              <a:t>Значительное количество документов представлялось объектами аудита </a:t>
            </a:r>
            <a:r>
              <a:rPr lang="ru-RU" sz="3200" b="1" dirty="0"/>
              <a:t>на бумажных носителях, </a:t>
            </a:r>
            <a:r>
              <a:rPr lang="ru-RU" sz="3200" dirty="0"/>
              <a:t>на сбор и обработку данных </a:t>
            </a:r>
            <a:r>
              <a:rPr lang="ru-RU" sz="3200" b="1" dirty="0"/>
              <a:t>закладывались большие трудовые и временные затраты </a:t>
            </a:r>
            <a:r>
              <a:rPr lang="ru-RU" sz="3200" dirty="0"/>
              <a:t>со стороны инспекторского состава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Процедуры </a:t>
            </a:r>
            <a:r>
              <a:rPr lang="ru-RU" dirty="0"/>
              <a:t>мероприятий до </a:t>
            </a:r>
            <a:r>
              <a:rPr lang="ru-RU" dirty="0" err="1"/>
              <a:t>цифровизации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7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Новые технические решения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04384F-351A-B542-8DEF-DAC17E6A7897}"/>
              </a:ext>
            </a:extLst>
          </p:cNvPr>
          <p:cNvSpPr txBox="1"/>
          <p:nvPr/>
        </p:nvSpPr>
        <p:spPr>
          <a:xfrm>
            <a:off x="661183" y="5546053"/>
            <a:ext cx="5301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Автоматизированный сбор и обработка структурированной юридически значимой информации, ее накопление в</a:t>
            </a:r>
            <a:r>
              <a:rPr lang="en-US" sz="2400" dirty="0"/>
              <a:t> </a:t>
            </a:r>
            <a:r>
              <a:rPr lang="ru-RU" sz="2400" dirty="0"/>
              <a:t>единой базе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170C01-A89F-6745-9BC7-2240D9630C95}"/>
              </a:ext>
            </a:extLst>
          </p:cNvPr>
          <p:cNvSpPr txBox="1"/>
          <p:nvPr/>
        </p:nvSpPr>
        <p:spPr>
          <a:xfrm>
            <a:off x="6394201" y="5546053"/>
            <a:ext cx="60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Интерактивная визуализация данных, создание аналитических моделей, автоматическое обновление данных в</a:t>
            </a:r>
            <a:r>
              <a:rPr lang="en-US" sz="2400" dirty="0"/>
              <a:t> </a:t>
            </a:r>
            <a:r>
              <a:rPr lang="ru-RU" sz="2400" dirty="0"/>
              <a:t>режиме реального времени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038B38-E97D-E444-BE5E-67A7366A77CB}"/>
              </a:ext>
            </a:extLst>
          </p:cNvPr>
          <p:cNvSpPr txBox="1"/>
          <p:nvPr/>
        </p:nvSpPr>
        <p:spPr>
          <a:xfrm>
            <a:off x="12104766" y="5546053"/>
            <a:ext cx="543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Подготовка отчетных материалов с использованием шаблонов отчетных форм документов, их согласование в 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5C56EB-215A-6D4F-96F4-ACF054DEF532}"/>
              </a:ext>
            </a:extLst>
          </p:cNvPr>
          <p:cNvSpPr txBox="1"/>
          <p:nvPr/>
        </p:nvSpPr>
        <p:spPr>
          <a:xfrm>
            <a:off x="839747" y="1710598"/>
            <a:ext cx="512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3600" b="1" dirty="0"/>
              <a:t>Сбор, обработка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>и накопление данных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C1A137-AF04-454A-9ADD-FFF9BA1523E6}"/>
              </a:ext>
            </a:extLst>
          </p:cNvPr>
          <p:cNvSpPr txBox="1"/>
          <p:nvPr/>
        </p:nvSpPr>
        <p:spPr>
          <a:xfrm>
            <a:off x="7094150" y="1778296"/>
            <a:ext cx="461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ru-RU" sz="3600" b="1" dirty="0"/>
              <a:t>Визуализация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>и анализ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358DB4-9056-814B-BDB4-E0BE36721404}"/>
              </a:ext>
            </a:extLst>
          </p:cNvPr>
          <p:cNvSpPr txBox="1"/>
          <p:nvPr/>
        </p:nvSpPr>
        <p:spPr>
          <a:xfrm>
            <a:off x="12117432" y="1710598"/>
            <a:ext cx="461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ru-RU" sz="3600" b="1" dirty="0"/>
              <a:t>Представление результатов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="" xmlns:a16="http://schemas.microsoft.com/office/drawing/2014/main" id="{D6A6C264-5D5A-AE49-932F-3D2512F043BA}"/>
              </a:ext>
            </a:extLst>
          </p:cNvPr>
          <p:cNvSpPr>
            <a:spLocks/>
          </p:cNvSpPr>
          <p:nvPr/>
        </p:nvSpPr>
        <p:spPr bwMode="auto">
          <a:xfrm>
            <a:off x="5962811" y="3830630"/>
            <a:ext cx="313170" cy="729990"/>
          </a:xfrm>
          <a:custGeom>
            <a:avLst/>
            <a:gdLst>
              <a:gd name="T0" fmla="*/ 172 w 176"/>
              <a:gd name="T1" fmla="*/ 196 h 414"/>
              <a:gd name="T2" fmla="*/ 81 w 176"/>
              <a:gd name="T3" fmla="*/ 13 h 414"/>
              <a:gd name="T4" fmla="*/ 55 w 176"/>
              <a:gd name="T5" fmla="*/ 19 h 414"/>
              <a:gd name="T6" fmla="*/ 55 w 176"/>
              <a:gd name="T7" fmla="*/ 81 h 414"/>
              <a:gd name="T8" fmla="*/ 17 w 176"/>
              <a:gd name="T9" fmla="*/ 81 h 414"/>
              <a:gd name="T10" fmla="*/ 0 w 176"/>
              <a:gd name="T11" fmla="*/ 98 h 414"/>
              <a:gd name="T12" fmla="*/ 0 w 176"/>
              <a:gd name="T13" fmla="*/ 316 h 414"/>
              <a:gd name="T14" fmla="*/ 17 w 176"/>
              <a:gd name="T15" fmla="*/ 333 h 414"/>
              <a:gd name="T16" fmla="*/ 55 w 176"/>
              <a:gd name="T17" fmla="*/ 333 h 414"/>
              <a:gd name="T18" fmla="*/ 55 w 176"/>
              <a:gd name="T19" fmla="*/ 395 h 414"/>
              <a:gd name="T20" fmla="*/ 81 w 176"/>
              <a:gd name="T21" fmla="*/ 401 h 414"/>
              <a:gd name="T22" fmla="*/ 172 w 176"/>
              <a:gd name="T23" fmla="*/ 218 h 414"/>
              <a:gd name="T24" fmla="*/ 172 w 176"/>
              <a:gd name="T25" fmla="*/ 19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6" h="414">
                <a:moveTo>
                  <a:pt x="172" y="196"/>
                </a:moveTo>
                <a:cubicBezTo>
                  <a:pt x="81" y="13"/>
                  <a:pt x="81" y="13"/>
                  <a:pt x="81" y="13"/>
                </a:cubicBezTo>
                <a:cubicBezTo>
                  <a:pt x="75" y="0"/>
                  <a:pt x="55" y="5"/>
                  <a:pt x="55" y="19"/>
                </a:cubicBezTo>
                <a:cubicBezTo>
                  <a:pt x="55" y="81"/>
                  <a:pt x="55" y="81"/>
                  <a:pt x="55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7" y="81"/>
                  <a:pt x="0" y="89"/>
                  <a:pt x="0" y="98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25"/>
                  <a:pt x="7" y="333"/>
                  <a:pt x="17" y="333"/>
                </a:cubicBezTo>
                <a:cubicBezTo>
                  <a:pt x="55" y="333"/>
                  <a:pt x="55" y="333"/>
                  <a:pt x="55" y="333"/>
                </a:cubicBezTo>
                <a:cubicBezTo>
                  <a:pt x="55" y="395"/>
                  <a:pt x="55" y="395"/>
                  <a:pt x="55" y="395"/>
                </a:cubicBezTo>
                <a:cubicBezTo>
                  <a:pt x="55" y="409"/>
                  <a:pt x="75" y="414"/>
                  <a:pt x="81" y="401"/>
                </a:cubicBezTo>
                <a:cubicBezTo>
                  <a:pt x="172" y="218"/>
                  <a:pt x="172" y="218"/>
                  <a:pt x="172" y="218"/>
                </a:cubicBezTo>
                <a:cubicBezTo>
                  <a:pt x="176" y="211"/>
                  <a:pt x="176" y="203"/>
                  <a:pt x="172" y="196"/>
                </a:cubicBezTo>
                <a:close/>
              </a:path>
            </a:pathLst>
          </a:custGeom>
          <a:solidFill>
            <a:srgbClr val="00A7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Freeform 13">
            <a:extLst>
              <a:ext uri="{FF2B5EF4-FFF2-40B4-BE49-F238E27FC236}">
                <a16:creationId xmlns="" xmlns:a16="http://schemas.microsoft.com/office/drawing/2014/main" id="{9AB61F71-3DCF-2448-8554-81BEFA2F0B06}"/>
              </a:ext>
            </a:extLst>
          </p:cNvPr>
          <p:cNvSpPr>
            <a:spLocks/>
          </p:cNvSpPr>
          <p:nvPr/>
        </p:nvSpPr>
        <p:spPr bwMode="auto">
          <a:xfrm>
            <a:off x="11891425" y="3770651"/>
            <a:ext cx="313170" cy="729990"/>
          </a:xfrm>
          <a:custGeom>
            <a:avLst/>
            <a:gdLst>
              <a:gd name="T0" fmla="*/ 172 w 176"/>
              <a:gd name="T1" fmla="*/ 196 h 414"/>
              <a:gd name="T2" fmla="*/ 81 w 176"/>
              <a:gd name="T3" fmla="*/ 13 h 414"/>
              <a:gd name="T4" fmla="*/ 55 w 176"/>
              <a:gd name="T5" fmla="*/ 19 h 414"/>
              <a:gd name="T6" fmla="*/ 55 w 176"/>
              <a:gd name="T7" fmla="*/ 81 h 414"/>
              <a:gd name="T8" fmla="*/ 17 w 176"/>
              <a:gd name="T9" fmla="*/ 81 h 414"/>
              <a:gd name="T10" fmla="*/ 0 w 176"/>
              <a:gd name="T11" fmla="*/ 98 h 414"/>
              <a:gd name="T12" fmla="*/ 0 w 176"/>
              <a:gd name="T13" fmla="*/ 316 h 414"/>
              <a:gd name="T14" fmla="*/ 17 w 176"/>
              <a:gd name="T15" fmla="*/ 333 h 414"/>
              <a:gd name="T16" fmla="*/ 55 w 176"/>
              <a:gd name="T17" fmla="*/ 333 h 414"/>
              <a:gd name="T18" fmla="*/ 55 w 176"/>
              <a:gd name="T19" fmla="*/ 395 h 414"/>
              <a:gd name="T20" fmla="*/ 81 w 176"/>
              <a:gd name="T21" fmla="*/ 401 h 414"/>
              <a:gd name="T22" fmla="*/ 172 w 176"/>
              <a:gd name="T23" fmla="*/ 218 h 414"/>
              <a:gd name="T24" fmla="*/ 172 w 176"/>
              <a:gd name="T25" fmla="*/ 19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6" h="414">
                <a:moveTo>
                  <a:pt x="172" y="196"/>
                </a:moveTo>
                <a:cubicBezTo>
                  <a:pt x="81" y="13"/>
                  <a:pt x="81" y="13"/>
                  <a:pt x="81" y="13"/>
                </a:cubicBezTo>
                <a:cubicBezTo>
                  <a:pt x="75" y="0"/>
                  <a:pt x="55" y="5"/>
                  <a:pt x="55" y="19"/>
                </a:cubicBezTo>
                <a:cubicBezTo>
                  <a:pt x="55" y="81"/>
                  <a:pt x="55" y="81"/>
                  <a:pt x="55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7" y="81"/>
                  <a:pt x="0" y="89"/>
                  <a:pt x="0" y="98"/>
                </a:cubicBezTo>
                <a:cubicBezTo>
                  <a:pt x="0" y="316"/>
                  <a:pt x="0" y="316"/>
                  <a:pt x="0" y="316"/>
                </a:cubicBezTo>
                <a:cubicBezTo>
                  <a:pt x="0" y="325"/>
                  <a:pt x="7" y="333"/>
                  <a:pt x="17" y="333"/>
                </a:cubicBezTo>
                <a:cubicBezTo>
                  <a:pt x="55" y="333"/>
                  <a:pt x="55" y="333"/>
                  <a:pt x="55" y="333"/>
                </a:cubicBezTo>
                <a:cubicBezTo>
                  <a:pt x="55" y="395"/>
                  <a:pt x="55" y="395"/>
                  <a:pt x="55" y="395"/>
                </a:cubicBezTo>
                <a:cubicBezTo>
                  <a:pt x="55" y="409"/>
                  <a:pt x="75" y="414"/>
                  <a:pt x="81" y="401"/>
                </a:cubicBezTo>
                <a:cubicBezTo>
                  <a:pt x="172" y="218"/>
                  <a:pt x="172" y="218"/>
                  <a:pt x="172" y="218"/>
                </a:cubicBezTo>
                <a:cubicBezTo>
                  <a:pt x="176" y="211"/>
                  <a:pt x="176" y="203"/>
                  <a:pt x="172" y="196"/>
                </a:cubicBezTo>
                <a:close/>
              </a:path>
            </a:pathLst>
          </a:custGeom>
          <a:solidFill>
            <a:srgbClr val="00A7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14C3FBC-83ED-AA4F-825F-F2335416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67" y="2855046"/>
            <a:ext cx="4270891" cy="26910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CB8C051-9E33-3C47-B156-E03E2F25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35" y="3173660"/>
            <a:ext cx="4301820" cy="18783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2E27114-C7D3-2E47-AA15-21115CF37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3083" y="2980045"/>
            <a:ext cx="2384240" cy="244100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407BDD68-D662-184F-A47B-04FE279AEDD9}"/>
              </a:ext>
            </a:extLst>
          </p:cNvPr>
          <p:cNvGrpSpPr/>
          <p:nvPr/>
        </p:nvGrpSpPr>
        <p:grpSpPr>
          <a:xfrm>
            <a:off x="806517" y="7115713"/>
            <a:ext cx="3921839" cy="2539551"/>
            <a:chOff x="1727470" y="7596449"/>
            <a:chExt cx="3921839" cy="2539551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DABF4311-B033-9B42-990B-D2666F7BD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70" y="7596449"/>
              <a:ext cx="3921839" cy="25395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97B1434-E4FA-9F4F-A9E8-D67546ADD3D0}"/>
                </a:ext>
              </a:extLst>
            </p:cNvPr>
            <p:cNvSpPr txBox="1"/>
            <p:nvPr/>
          </p:nvSpPr>
          <p:spPr>
            <a:xfrm>
              <a:off x="1986092" y="7663674"/>
              <a:ext cx="3500308" cy="19270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000" b="1" dirty="0"/>
                <a:t>В </a:t>
              </a:r>
              <a:r>
                <a:rPr lang="ru-RU" sz="2000" b="1" dirty="0" smtClean="0"/>
                <a:t>2018 году модернизирована </a:t>
              </a:r>
              <a:r>
                <a:rPr lang="ru-RU" sz="2000" b="1" dirty="0"/>
                <a:t>Автоматизированная ИС «Единая проектная среда»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6BD22FD8-CEC2-6C4B-948C-9774B7C68609}"/>
              </a:ext>
            </a:extLst>
          </p:cNvPr>
          <p:cNvGrpSpPr/>
          <p:nvPr/>
        </p:nvGrpSpPr>
        <p:grpSpPr>
          <a:xfrm>
            <a:off x="6691526" y="7115713"/>
            <a:ext cx="3921839" cy="2539551"/>
            <a:chOff x="1727470" y="7596449"/>
            <a:chExt cx="3921839" cy="2539551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2258C479-8FCC-7E41-9841-A68613FD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70" y="7596449"/>
              <a:ext cx="3921839" cy="253955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391A6A2-50CE-F042-AF95-FB49AC7C45AF}"/>
                </a:ext>
              </a:extLst>
            </p:cNvPr>
            <p:cNvSpPr txBox="1"/>
            <p:nvPr/>
          </p:nvSpPr>
          <p:spPr>
            <a:xfrm>
              <a:off x="1986092" y="7663674"/>
              <a:ext cx="3500308" cy="19270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000" b="1" dirty="0"/>
                <a:t>С 2019 года внедряется практика использования цифровых инструментов и</a:t>
              </a:r>
              <a:r>
                <a:rPr lang="en-US" sz="2000" b="1" dirty="0"/>
                <a:t> </a:t>
              </a:r>
              <a:r>
                <a:rPr lang="ru-RU" sz="2000" b="1" dirty="0"/>
                <a:t>аналитических витрин данных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74ED9B6C-4193-E443-92D5-F7A7687B8794}"/>
              </a:ext>
            </a:extLst>
          </p:cNvPr>
          <p:cNvGrpSpPr/>
          <p:nvPr/>
        </p:nvGrpSpPr>
        <p:grpSpPr>
          <a:xfrm>
            <a:off x="12517625" y="7115713"/>
            <a:ext cx="3921839" cy="2539551"/>
            <a:chOff x="1727470" y="7596449"/>
            <a:chExt cx="3921839" cy="253955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B1B057B0-4F73-ED4A-8EA1-B57FC86C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7470" y="7596449"/>
              <a:ext cx="3921839" cy="253955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105A438-44B6-3B40-BF2D-B25789E48F1D}"/>
                </a:ext>
              </a:extLst>
            </p:cNvPr>
            <p:cNvSpPr txBox="1"/>
            <p:nvPr/>
          </p:nvSpPr>
          <p:spPr>
            <a:xfrm>
              <a:off x="1986092" y="7663674"/>
              <a:ext cx="3500308" cy="192701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000" b="1" dirty="0"/>
                <a:t>Планируется цифровая трансформация процедур подготовки и представления отчетных материалов </a:t>
              </a:r>
            </a:p>
          </p:txBody>
        </p:sp>
      </p:grpSp>
      <p:sp>
        <p:nvSpPr>
          <p:cNvPr id="24" name="Freeform 9">
            <a:extLst>
              <a:ext uri="{FF2B5EF4-FFF2-40B4-BE49-F238E27FC236}">
                <a16:creationId xmlns="" xmlns:a16="http://schemas.microsoft.com/office/drawing/2014/main" id="{4DDAB7F7-7004-9447-94F6-6AED5EA63837}"/>
              </a:ext>
            </a:extLst>
          </p:cNvPr>
          <p:cNvSpPr>
            <a:spLocks/>
          </p:cNvSpPr>
          <p:nvPr/>
        </p:nvSpPr>
        <p:spPr bwMode="auto">
          <a:xfrm>
            <a:off x="4404978" y="9654534"/>
            <a:ext cx="446635" cy="344997"/>
          </a:xfrm>
          <a:custGeom>
            <a:avLst/>
            <a:gdLst>
              <a:gd name="T0" fmla="*/ 580 w 598"/>
              <a:gd name="T1" fmla="*/ 77 h 459"/>
              <a:gd name="T2" fmla="*/ 521 w 598"/>
              <a:gd name="T3" fmla="*/ 18 h 459"/>
              <a:gd name="T4" fmla="*/ 454 w 598"/>
              <a:gd name="T5" fmla="*/ 18 h 459"/>
              <a:gd name="T6" fmla="*/ 250 w 598"/>
              <a:gd name="T7" fmla="*/ 222 h 459"/>
              <a:gd name="T8" fmla="*/ 145 w 598"/>
              <a:gd name="T9" fmla="*/ 117 h 459"/>
              <a:gd name="T10" fmla="*/ 77 w 598"/>
              <a:gd name="T11" fmla="*/ 117 h 459"/>
              <a:gd name="T12" fmla="*/ 19 w 598"/>
              <a:gd name="T13" fmla="*/ 175 h 459"/>
              <a:gd name="T14" fmla="*/ 19 w 598"/>
              <a:gd name="T15" fmla="*/ 243 h 459"/>
              <a:gd name="T16" fmla="*/ 216 w 598"/>
              <a:gd name="T17" fmla="*/ 440 h 459"/>
              <a:gd name="T18" fmla="*/ 284 w 598"/>
              <a:gd name="T19" fmla="*/ 440 h 459"/>
              <a:gd name="T20" fmla="*/ 312 w 598"/>
              <a:gd name="T21" fmla="*/ 412 h 459"/>
              <a:gd name="T22" fmla="*/ 342 w 598"/>
              <a:gd name="T23" fmla="*/ 382 h 459"/>
              <a:gd name="T24" fmla="*/ 580 w 598"/>
              <a:gd name="T25" fmla="*/ 144 h 459"/>
              <a:gd name="T26" fmla="*/ 580 w 598"/>
              <a:gd name="T27" fmla="*/ 77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8" h="459">
                <a:moveTo>
                  <a:pt x="580" y="77"/>
                </a:moveTo>
                <a:cubicBezTo>
                  <a:pt x="521" y="18"/>
                  <a:pt x="521" y="18"/>
                  <a:pt x="521" y="18"/>
                </a:cubicBezTo>
                <a:cubicBezTo>
                  <a:pt x="503" y="0"/>
                  <a:pt x="472" y="0"/>
                  <a:pt x="454" y="18"/>
                </a:cubicBezTo>
                <a:cubicBezTo>
                  <a:pt x="250" y="222"/>
                  <a:pt x="250" y="222"/>
                  <a:pt x="250" y="222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26" y="98"/>
                  <a:pt x="96" y="98"/>
                  <a:pt x="77" y="117"/>
                </a:cubicBezTo>
                <a:cubicBezTo>
                  <a:pt x="19" y="175"/>
                  <a:pt x="19" y="175"/>
                  <a:pt x="19" y="175"/>
                </a:cubicBezTo>
                <a:cubicBezTo>
                  <a:pt x="0" y="194"/>
                  <a:pt x="0" y="224"/>
                  <a:pt x="19" y="243"/>
                </a:cubicBezTo>
                <a:cubicBezTo>
                  <a:pt x="216" y="440"/>
                  <a:pt x="216" y="440"/>
                  <a:pt x="216" y="440"/>
                </a:cubicBezTo>
                <a:cubicBezTo>
                  <a:pt x="235" y="459"/>
                  <a:pt x="265" y="459"/>
                  <a:pt x="284" y="440"/>
                </a:cubicBezTo>
                <a:cubicBezTo>
                  <a:pt x="312" y="412"/>
                  <a:pt x="312" y="412"/>
                  <a:pt x="312" y="412"/>
                </a:cubicBezTo>
                <a:cubicBezTo>
                  <a:pt x="342" y="382"/>
                  <a:pt x="342" y="382"/>
                  <a:pt x="342" y="382"/>
                </a:cubicBezTo>
                <a:cubicBezTo>
                  <a:pt x="580" y="144"/>
                  <a:pt x="580" y="144"/>
                  <a:pt x="580" y="144"/>
                </a:cubicBezTo>
                <a:cubicBezTo>
                  <a:pt x="598" y="126"/>
                  <a:pt x="598" y="95"/>
                  <a:pt x="580" y="77"/>
                </a:cubicBezTo>
                <a:close/>
              </a:path>
            </a:pathLst>
          </a:custGeom>
          <a:solidFill>
            <a:srgbClr val="1CA6C0"/>
          </a:solidFill>
          <a:ln w="381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37DCC38-1E2A-7344-98FB-6BCC7DB01F96}"/>
              </a:ext>
            </a:extLst>
          </p:cNvPr>
          <p:cNvSpPr/>
          <p:nvPr/>
        </p:nvSpPr>
        <p:spPr>
          <a:xfrm>
            <a:off x="5317018" y="9656989"/>
            <a:ext cx="12562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/>
              <a:t>Цель - высвободить время инспектора </a:t>
            </a:r>
            <a:r>
              <a:rPr lang="ru-RU" sz="2400" dirty="0"/>
              <a:t>на проведение аналитических процедур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18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с участниками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06437" y="6909858"/>
            <a:ext cx="3061230" cy="3086629"/>
            <a:chOff x="13778971" y="6828896"/>
            <a:chExt cx="3061230" cy="308662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4092238" y="7142163"/>
              <a:ext cx="2747963" cy="2773362"/>
            </a:xfrm>
            <a:custGeom>
              <a:avLst/>
              <a:gdLst>
                <a:gd name="T0" fmla="*/ 1430 w 1731"/>
                <a:gd name="T1" fmla="*/ 1747 h 1747"/>
                <a:gd name="T2" fmla="*/ 0 w 1731"/>
                <a:gd name="T3" fmla="*/ 1747 h 1747"/>
                <a:gd name="T4" fmla="*/ 0 w 1731"/>
                <a:gd name="T5" fmla="*/ 0 h 1747"/>
                <a:gd name="T6" fmla="*/ 1430 w 1731"/>
                <a:gd name="T7" fmla="*/ 0 h 1747"/>
                <a:gd name="T8" fmla="*/ 1731 w 1731"/>
                <a:gd name="T9" fmla="*/ 884 h 1747"/>
                <a:gd name="T10" fmla="*/ 1430 w 1731"/>
                <a:gd name="T11" fmla="*/ 174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1747">
                  <a:moveTo>
                    <a:pt x="1430" y="1747"/>
                  </a:moveTo>
                  <a:lnTo>
                    <a:pt x="0" y="1747"/>
                  </a:lnTo>
                  <a:lnTo>
                    <a:pt x="0" y="0"/>
                  </a:lnTo>
                  <a:lnTo>
                    <a:pt x="1430" y="0"/>
                  </a:lnTo>
                  <a:lnTo>
                    <a:pt x="1731" y="884"/>
                  </a:lnTo>
                  <a:lnTo>
                    <a:pt x="1430" y="1747"/>
                  </a:lnTo>
                  <a:close/>
                </a:path>
              </a:pathLst>
            </a:custGeom>
            <a:solidFill>
              <a:srgbClr val="F1F2F2"/>
            </a:solidFill>
            <a:ln w="28575" cap="flat">
              <a:solidFill>
                <a:srgbClr val="1CA6C0"/>
              </a:solidFill>
              <a:prstDash val="solid"/>
              <a:miter lim="800000"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252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 smtClean="0"/>
                <a:t>Определяются должностные от </a:t>
              </a:r>
              <a:r>
                <a:rPr lang="ru-RU" sz="2200" b="1" dirty="0" smtClean="0"/>
                <a:t>лица Счетной палаты с доступом в АИС ЕПС</a:t>
              </a:r>
              <a:endParaRPr lang="ru-RU" sz="22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3778971" y="68288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1</a:t>
              </a:r>
              <a:endParaRPr lang="ru-RU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56282" y="6909858"/>
            <a:ext cx="3061230" cy="3086629"/>
            <a:chOff x="13778971" y="6828896"/>
            <a:chExt cx="3061230" cy="3086629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4092238" y="7142163"/>
              <a:ext cx="2747963" cy="2773362"/>
            </a:xfrm>
            <a:custGeom>
              <a:avLst/>
              <a:gdLst>
                <a:gd name="T0" fmla="*/ 1430 w 1731"/>
                <a:gd name="T1" fmla="*/ 1747 h 1747"/>
                <a:gd name="T2" fmla="*/ 0 w 1731"/>
                <a:gd name="T3" fmla="*/ 1747 h 1747"/>
                <a:gd name="T4" fmla="*/ 0 w 1731"/>
                <a:gd name="T5" fmla="*/ 0 h 1747"/>
                <a:gd name="T6" fmla="*/ 1430 w 1731"/>
                <a:gd name="T7" fmla="*/ 0 h 1747"/>
                <a:gd name="T8" fmla="*/ 1731 w 1731"/>
                <a:gd name="T9" fmla="*/ 884 h 1747"/>
                <a:gd name="T10" fmla="*/ 1430 w 1731"/>
                <a:gd name="T11" fmla="*/ 174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1747">
                  <a:moveTo>
                    <a:pt x="1430" y="1747"/>
                  </a:moveTo>
                  <a:lnTo>
                    <a:pt x="0" y="1747"/>
                  </a:lnTo>
                  <a:lnTo>
                    <a:pt x="0" y="0"/>
                  </a:lnTo>
                  <a:lnTo>
                    <a:pt x="1430" y="0"/>
                  </a:lnTo>
                  <a:lnTo>
                    <a:pt x="1731" y="884"/>
                  </a:lnTo>
                  <a:lnTo>
                    <a:pt x="1430" y="1747"/>
                  </a:lnTo>
                  <a:close/>
                </a:path>
              </a:pathLst>
            </a:custGeom>
            <a:solidFill>
              <a:srgbClr val="F1F2F2"/>
            </a:solidFill>
            <a:ln w="28575" cap="flat">
              <a:solidFill>
                <a:srgbClr val="1CA6C0"/>
              </a:solidFill>
              <a:prstDash val="solid"/>
              <a:miter lim="800000"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252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 smtClean="0"/>
                <a:t>Создается </a:t>
              </a:r>
              <a:r>
                <a:rPr lang="ru-RU" sz="2200" b="1" dirty="0" smtClean="0"/>
                <a:t>задача сбора (ЗС) </a:t>
              </a:r>
              <a:endParaRPr lang="ru-RU" sz="2200" dirty="0" smtClean="0"/>
            </a:p>
            <a:p>
              <a:r>
                <a:rPr lang="ru-RU" sz="2000" dirty="0" smtClean="0"/>
                <a:t>(</a:t>
              </a:r>
              <a:r>
                <a:rPr lang="ru-RU" sz="2000" dirty="0"/>
                <a:t>шаблон отчета, веб-форма, электронный документ)</a:t>
              </a:r>
              <a:endParaRPr lang="ru-RU" sz="2000" dirty="0" smtClean="0"/>
            </a:p>
            <a:p>
              <a:r>
                <a:rPr lang="ru-RU" sz="2200" dirty="0" smtClean="0"/>
                <a:t>ЗС направляется </a:t>
              </a:r>
              <a:r>
                <a:rPr lang="ru-RU" sz="2200" b="1" dirty="0" smtClean="0"/>
                <a:t>Участнику</a:t>
              </a:r>
              <a:r>
                <a:rPr lang="ru-RU" sz="2200" dirty="0" smtClean="0"/>
                <a:t> </a:t>
              </a:r>
              <a:r>
                <a:rPr lang="ru-RU" sz="2200" i="1" dirty="0" smtClean="0"/>
                <a:t>(ГРБС, ФО, РОИВ)</a:t>
              </a:r>
              <a:endParaRPr lang="ru-RU" sz="2200" i="1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3778971" y="68288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2</a:t>
              </a:r>
              <a:endParaRPr lang="ru-RU" sz="28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606127" y="6909858"/>
            <a:ext cx="3490387" cy="3086629"/>
            <a:chOff x="7133697" y="6625696"/>
            <a:chExt cx="3490387" cy="3086629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7485567" y="6938963"/>
              <a:ext cx="3138517" cy="2773362"/>
            </a:xfrm>
            <a:custGeom>
              <a:avLst/>
              <a:gdLst>
                <a:gd name="T0" fmla="*/ 2644 w 3120"/>
                <a:gd name="T1" fmla="*/ 0 h 2757"/>
                <a:gd name="T2" fmla="*/ 0 w 3120"/>
                <a:gd name="T3" fmla="*/ 0 h 2757"/>
                <a:gd name="T4" fmla="*/ 0 w 3120"/>
                <a:gd name="T5" fmla="*/ 2757 h 2757"/>
                <a:gd name="T6" fmla="*/ 2644 w 3120"/>
                <a:gd name="T7" fmla="*/ 2757 h 2757"/>
                <a:gd name="T8" fmla="*/ 3120 w 3120"/>
                <a:gd name="T9" fmla="*/ 1395 h 2757"/>
                <a:gd name="T10" fmla="*/ 2644 w 3120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757">
                  <a:moveTo>
                    <a:pt x="2644" y="0"/>
                  </a:moveTo>
                  <a:lnTo>
                    <a:pt x="0" y="0"/>
                  </a:lnTo>
                  <a:lnTo>
                    <a:pt x="0" y="2757"/>
                  </a:lnTo>
                  <a:lnTo>
                    <a:pt x="2644" y="2757"/>
                  </a:lnTo>
                  <a:lnTo>
                    <a:pt x="3120" y="1395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F1F2F2"/>
            </a:solidFill>
            <a:ln w="28575">
              <a:solidFill>
                <a:srgbClr val="1CA6C0"/>
              </a:solidFill>
              <a:round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180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/>
                <a:t>Уполномоченные </a:t>
              </a:r>
              <a:r>
                <a:rPr lang="ru-RU" sz="2200" dirty="0" smtClean="0"/>
                <a:t>от лица </a:t>
              </a:r>
              <a:r>
                <a:rPr lang="ru-RU" sz="2200" dirty="0"/>
                <a:t>Участника формируют отчетную информацию и подписывают ЭП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33697" y="66256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3</a:t>
              </a:r>
              <a:endParaRPr lang="ru-RU" sz="2800" dirty="0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827" y="8178798"/>
            <a:ext cx="693385" cy="81084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3364132" y="6909858"/>
            <a:ext cx="3490387" cy="3086629"/>
            <a:chOff x="7133697" y="6625696"/>
            <a:chExt cx="3490387" cy="3086629"/>
          </a:xfrm>
        </p:grpSpPr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7485567" y="6938963"/>
              <a:ext cx="3138517" cy="2773362"/>
            </a:xfrm>
            <a:custGeom>
              <a:avLst/>
              <a:gdLst>
                <a:gd name="T0" fmla="*/ 2644 w 3120"/>
                <a:gd name="T1" fmla="*/ 0 h 2757"/>
                <a:gd name="T2" fmla="*/ 0 w 3120"/>
                <a:gd name="T3" fmla="*/ 0 h 2757"/>
                <a:gd name="T4" fmla="*/ 0 w 3120"/>
                <a:gd name="T5" fmla="*/ 2757 h 2757"/>
                <a:gd name="T6" fmla="*/ 2644 w 3120"/>
                <a:gd name="T7" fmla="*/ 2757 h 2757"/>
                <a:gd name="T8" fmla="*/ 3120 w 3120"/>
                <a:gd name="T9" fmla="*/ 1395 h 2757"/>
                <a:gd name="T10" fmla="*/ 2644 w 3120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757">
                  <a:moveTo>
                    <a:pt x="2644" y="0"/>
                  </a:moveTo>
                  <a:lnTo>
                    <a:pt x="0" y="0"/>
                  </a:lnTo>
                  <a:lnTo>
                    <a:pt x="0" y="2757"/>
                  </a:lnTo>
                  <a:lnTo>
                    <a:pt x="2644" y="2757"/>
                  </a:lnTo>
                  <a:lnTo>
                    <a:pt x="3120" y="1395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F1F2F2"/>
            </a:solidFill>
            <a:ln w="28575">
              <a:solidFill>
                <a:srgbClr val="1CA6C0"/>
              </a:solidFill>
              <a:round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180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/>
                <a:t>Инспектор проверяет </a:t>
              </a:r>
              <a:r>
                <a:rPr lang="ru-RU" sz="2200" dirty="0" smtClean="0"/>
                <a:t>отчет </a:t>
              </a:r>
              <a:r>
                <a:rPr lang="ru-RU" sz="2200" dirty="0"/>
                <a:t>на</a:t>
              </a:r>
              <a:r>
                <a:rPr lang="en-US" sz="2200" dirty="0"/>
                <a:t> </a:t>
              </a:r>
              <a:r>
                <a:rPr lang="ru-RU" sz="2200" dirty="0"/>
                <a:t>предмет </a:t>
              </a:r>
              <a:r>
                <a:rPr lang="ru-RU" sz="2200" dirty="0" smtClean="0"/>
                <a:t>корректности и полноты заполнения, акцептует его, либо возвращает  на доработку</a:t>
              </a:r>
              <a:endParaRPr lang="ru-RU" sz="2200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133697" y="66256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ru-RU" sz="28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9985129" y="6909858"/>
            <a:ext cx="3490387" cy="3086629"/>
            <a:chOff x="7133697" y="6625696"/>
            <a:chExt cx="3490387" cy="3086629"/>
          </a:xfrm>
        </p:grpSpPr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7485567" y="6938963"/>
              <a:ext cx="3138517" cy="2773362"/>
            </a:xfrm>
            <a:custGeom>
              <a:avLst/>
              <a:gdLst>
                <a:gd name="T0" fmla="*/ 2644 w 3120"/>
                <a:gd name="T1" fmla="*/ 0 h 2757"/>
                <a:gd name="T2" fmla="*/ 0 w 3120"/>
                <a:gd name="T3" fmla="*/ 0 h 2757"/>
                <a:gd name="T4" fmla="*/ 0 w 3120"/>
                <a:gd name="T5" fmla="*/ 2757 h 2757"/>
                <a:gd name="T6" fmla="*/ 2644 w 3120"/>
                <a:gd name="T7" fmla="*/ 2757 h 2757"/>
                <a:gd name="T8" fmla="*/ 3120 w 3120"/>
                <a:gd name="T9" fmla="*/ 1395 h 2757"/>
                <a:gd name="T10" fmla="*/ 2644 w 3120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757">
                  <a:moveTo>
                    <a:pt x="2644" y="0"/>
                  </a:moveTo>
                  <a:lnTo>
                    <a:pt x="0" y="0"/>
                  </a:lnTo>
                  <a:lnTo>
                    <a:pt x="0" y="2757"/>
                  </a:lnTo>
                  <a:lnTo>
                    <a:pt x="2644" y="2757"/>
                  </a:lnTo>
                  <a:lnTo>
                    <a:pt x="3120" y="1395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F1F2F2"/>
            </a:solidFill>
            <a:ln w="28575">
              <a:solidFill>
                <a:srgbClr val="1CA6C0"/>
              </a:solidFill>
              <a:round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180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400" dirty="0" smtClean="0"/>
                <a:t>    </a:t>
              </a:r>
              <a:r>
                <a:rPr lang="ru-RU" sz="2200" dirty="0" smtClean="0"/>
                <a:t>Отчетность </a:t>
              </a:r>
              <a:r>
                <a:rPr lang="ru-RU" sz="2200" dirty="0"/>
                <a:t>направляется в </a:t>
              </a:r>
              <a:r>
                <a:rPr lang="ru-RU" sz="2200" dirty="0" smtClean="0"/>
                <a:t>АИС ЕПС посредством </a:t>
              </a:r>
              <a:r>
                <a:rPr lang="ru-RU" sz="2200" dirty="0"/>
                <a:t>заполнения </a:t>
              </a:r>
              <a:r>
                <a:rPr lang="ru-RU" sz="2200" dirty="0" smtClean="0"/>
                <a:t>шаблонов форм</a:t>
              </a:r>
              <a:r>
                <a:rPr lang="ru-RU" sz="2200" dirty="0"/>
                <a:t>, </a:t>
              </a:r>
              <a:r>
                <a:rPr lang="ru-RU" sz="2200" dirty="0" smtClean="0"/>
                <a:t>веб-форм, прикрепления </a:t>
              </a:r>
              <a:br>
                <a:rPr lang="ru-RU" sz="2200" dirty="0" smtClean="0"/>
              </a:br>
              <a:r>
                <a:rPr lang="ru-RU" sz="2200" dirty="0" smtClean="0"/>
                <a:t>файла</a:t>
              </a:r>
              <a:endParaRPr lang="ru-RU" sz="220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33697" y="66256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4</a:t>
              </a:r>
              <a:endParaRPr lang="ru-RU" sz="2800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29734" y="1889603"/>
            <a:ext cx="16196094" cy="646331"/>
          </a:xfrm>
          <a:prstGeom prst="rect">
            <a:avLst/>
          </a:prstGeom>
          <a:solidFill>
            <a:srgbClr val="14798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АИС «Единая проектная среда» Счетной палаты РФ (АИС ЕПС)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49" name="Соединительная линия уступом 48"/>
          <p:cNvCxnSpPr>
            <a:stCxn id="32" idx="0"/>
            <a:endCxn id="46" idx="3"/>
          </p:cNvCxnSpPr>
          <p:nvPr/>
        </p:nvCxnSpPr>
        <p:spPr>
          <a:xfrm rot="16200000" flipV="1">
            <a:off x="14216160" y="5022438"/>
            <a:ext cx="5966029" cy="346692"/>
          </a:xfrm>
          <a:prstGeom prst="bentConnector2">
            <a:avLst/>
          </a:prstGeom>
          <a:ln>
            <a:solidFill>
              <a:srgbClr val="1CA6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1302739" y="2535935"/>
            <a:ext cx="3263112" cy="4072683"/>
            <a:chOff x="706437" y="2535935"/>
            <a:chExt cx="3263112" cy="4072683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54C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65" name="Прямоугольник 64"/>
            <p:cNvSpPr/>
            <p:nvPr/>
          </p:nvSpPr>
          <p:spPr>
            <a:xfrm>
              <a:off x="2140247" y="5436000"/>
              <a:ext cx="1627420" cy="954107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2800" dirty="0" smtClean="0"/>
                <a:t>Участник ГРБС</a:t>
              </a:r>
              <a:endParaRPr lang="ru-RU" sz="2800" dirty="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82" name="Прямоугольник 81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91" name="Прямая соединительная линия 90"/>
            <p:cNvCxnSpPr>
              <a:stCxn id="53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100541" y="2535935"/>
            <a:ext cx="3263112" cy="4072683"/>
            <a:chOff x="706437" y="2535935"/>
            <a:chExt cx="3263112" cy="4072683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54C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122" name="Прямоугольник 121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110" name="Прямоугольник 109"/>
            <p:cNvSpPr/>
            <p:nvPr/>
          </p:nvSpPr>
          <p:spPr>
            <a:xfrm>
              <a:off x="2140247" y="5436000"/>
              <a:ext cx="1627420" cy="954107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2800" dirty="0" smtClean="0"/>
                <a:t>Участник ФО</a:t>
              </a:r>
              <a:endParaRPr lang="ru-RU" sz="2800" dirty="0"/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121" name="Прямоугольник 120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Овал 113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116" name="Прямая соединительная линия 115"/>
            <p:cNvCxnSpPr>
              <a:stCxn id="122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Овал 116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8898343" y="2535935"/>
            <a:ext cx="3263112" cy="4072683"/>
            <a:chOff x="706437" y="2535935"/>
            <a:chExt cx="3263112" cy="4072683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54C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1" name="Рисунок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128" name="Прямоугольник 127"/>
            <p:cNvSpPr/>
            <p:nvPr/>
          </p:nvSpPr>
          <p:spPr>
            <a:xfrm>
              <a:off x="2140247" y="5436000"/>
              <a:ext cx="1627420" cy="954107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2800" dirty="0" smtClean="0"/>
                <a:t>Участник РОИВ</a:t>
              </a:r>
              <a:endParaRPr lang="ru-RU" sz="2800" dirty="0"/>
            </a:p>
          </p:txBody>
        </p:sp>
        <p:grpSp>
          <p:nvGrpSpPr>
            <p:cNvPr id="129" name="Группа 128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139" name="Прямоугольник 138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134" name="Прямая соединительная линия 133"/>
            <p:cNvCxnSpPr>
              <a:stCxn id="140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Овал 134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79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Взаимодействие с </a:t>
            </a:r>
            <a:r>
              <a:rPr lang="ru-RU" dirty="0" smtClean="0"/>
              <a:t>участниками + КСО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06437" y="6909858"/>
            <a:ext cx="3061230" cy="3086629"/>
            <a:chOff x="13778971" y="6828896"/>
            <a:chExt cx="3061230" cy="3086629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4092238" y="7142163"/>
              <a:ext cx="2747963" cy="2773362"/>
            </a:xfrm>
            <a:custGeom>
              <a:avLst/>
              <a:gdLst>
                <a:gd name="T0" fmla="*/ 1430 w 1731"/>
                <a:gd name="T1" fmla="*/ 1747 h 1747"/>
                <a:gd name="T2" fmla="*/ 0 w 1731"/>
                <a:gd name="T3" fmla="*/ 1747 h 1747"/>
                <a:gd name="T4" fmla="*/ 0 w 1731"/>
                <a:gd name="T5" fmla="*/ 0 h 1747"/>
                <a:gd name="T6" fmla="*/ 1430 w 1731"/>
                <a:gd name="T7" fmla="*/ 0 h 1747"/>
                <a:gd name="T8" fmla="*/ 1731 w 1731"/>
                <a:gd name="T9" fmla="*/ 884 h 1747"/>
                <a:gd name="T10" fmla="*/ 1430 w 1731"/>
                <a:gd name="T11" fmla="*/ 174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1747">
                  <a:moveTo>
                    <a:pt x="1430" y="1747"/>
                  </a:moveTo>
                  <a:lnTo>
                    <a:pt x="0" y="1747"/>
                  </a:lnTo>
                  <a:lnTo>
                    <a:pt x="0" y="0"/>
                  </a:lnTo>
                  <a:lnTo>
                    <a:pt x="1430" y="0"/>
                  </a:lnTo>
                  <a:lnTo>
                    <a:pt x="1731" y="884"/>
                  </a:lnTo>
                  <a:lnTo>
                    <a:pt x="1430" y="1747"/>
                  </a:lnTo>
                  <a:close/>
                </a:path>
              </a:pathLst>
            </a:custGeom>
            <a:solidFill>
              <a:srgbClr val="F1F2F2"/>
            </a:solidFill>
            <a:ln w="28575" cap="flat">
              <a:solidFill>
                <a:srgbClr val="1CA6C0"/>
              </a:solidFill>
              <a:prstDash val="solid"/>
              <a:miter lim="800000"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252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 smtClean="0"/>
                <a:t>Определяются должностные от </a:t>
              </a:r>
              <a:r>
                <a:rPr lang="ru-RU" sz="2200" b="1" dirty="0" smtClean="0"/>
                <a:t>лица Счетной палаты с доступом в АИС ЕПС</a:t>
              </a:r>
              <a:endParaRPr lang="ru-RU" sz="22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3778971" y="68288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1</a:t>
              </a:r>
              <a:endParaRPr lang="ru-RU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56282" y="6909858"/>
            <a:ext cx="3061230" cy="3086629"/>
            <a:chOff x="13778971" y="6828896"/>
            <a:chExt cx="3061230" cy="3086629"/>
          </a:xfrm>
        </p:grpSpPr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4092238" y="7142163"/>
              <a:ext cx="2747963" cy="2773362"/>
            </a:xfrm>
            <a:custGeom>
              <a:avLst/>
              <a:gdLst>
                <a:gd name="T0" fmla="*/ 1430 w 1731"/>
                <a:gd name="T1" fmla="*/ 1747 h 1747"/>
                <a:gd name="T2" fmla="*/ 0 w 1731"/>
                <a:gd name="T3" fmla="*/ 1747 h 1747"/>
                <a:gd name="T4" fmla="*/ 0 w 1731"/>
                <a:gd name="T5" fmla="*/ 0 h 1747"/>
                <a:gd name="T6" fmla="*/ 1430 w 1731"/>
                <a:gd name="T7" fmla="*/ 0 h 1747"/>
                <a:gd name="T8" fmla="*/ 1731 w 1731"/>
                <a:gd name="T9" fmla="*/ 884 h 1747"/>
                <a:gd name="T10" fmla="*/ 1430 w 1731"/>
                <a:gd name="T11" fmla="*/ 1747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1747">
                  <a:moveTo>
                    <a:pt x="1430" y="1747"/>
                  </a:moveTo>
                  <a:lnTo>
                    <a:pt x="0" y="1747"/>
                  </a:lnTo>
                  <a:lnTo>
                    <a:pt x="0" y="0"/>
                  </a:lnTo>
                  <a:lnTo>
                    <a:pt x="1430" y="0"/>
                  </a:lnTo>
                  <a:lnTo>
                    <a:pt x="1731" y="884"/>
                  </a:lnTo>
                  <a:lnTo>
                    <a:pt x="1430" y="1747"/>
                  </a:lnTo>
                  <a:close/>
                </a:path>
              </a:pathLst>
            </a:custGeom>
            <a:solidFill>
              <a:srgbClr val="F1F2F2"/>
            </a:solidFill>
            <a:ln w="28575" cap="flat">
              <a:solidFill>
                <a:srgbClr val="1CA6C0"/>
              </a:solidFill>
              <a:prstDash val="solid"/>
              <a:miter lim="800000"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252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/>
                <a:t>Создается </a:t>
              </a:r>
              <a:r>
                <a:rPr lang="ru-RU" sz="2200" b="1" dirty="0"/>
                <a:t>задача сбора (ЗС) </a:t>
              </a:r>
              <a:endParaRPr lang="ru-RU" sz="2200" dirty="0"/>
            </a:p>
            <a:p>
              <a:r>
                <a:rPr lang="ru-RU" sz="2000" dirty="0"/>
                <a:t>(шаблон отчета, веб-форма, электронный документ)</a:t>
              </a:r>
            </a:p>
            <a:p>
              <a:r>
                <a:rPr lang="ru-RU" sz="2200" dirty="0"/>
                <a:t>ЗС направляется </a:t>
              </a:r>
              <a:r>
                <a:rPr lang="ru-RU" sz="2200" b="1" dirty="0"/>
                <a:t>Участнику</a:t>
              </a:r>
              <a:r>
                <a:rPr lang="ru-RU" sz="2200" dirty="0"/>
                <a:t> </a:t>
              </a:r>
              <a:r>
                <a:rPr lang="ru-RU" sz="2200" i="1" dirty="0"/>
                <a:t>(ГРБС, ФО, </a:t>
              </a:r>
              <a:r>
                <a:rPr lang="ru-RU" sz="2200" i="1" dirty="0" smtClean="0"/>
                <a:t>РОИВ, КСО)</a:t>
              </a:r>
              <a:endParaRPr lang="ru-RU" sz="2200" i="1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3778971" y="68288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2</a:t>
              </a:r>
              <a:endParaRPr lang="ru-RU" sz="28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606127" y="6909858"/>
            <a:ext cx="3490387" cy="3086629"/>
            <a:chOff x="7133697" y="6625696"/>
            <a:chExt cx="3490387" cy="3086629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7485567" y="6938963"/>
              <a:ext cx="3138517" cy="2773362"/>
            </a:xfrm>
            <a:custGeom>
              <a:avLst/>
              <a:gdLst>
                <a:gd name="T0" fmla="*/ 2644 w 3120"/>
                <a:gd name="T1" fmla="*/ 0 h 2757"/>
                <a:gd name="T2" fmla="*/ 0 w 3120"/>
                <a:gd name="T3" fmla="*/ 0 h 2757"/>
                <a:gd name="T4" fmla="*/ 0 w 3120"/>
                <a:gd name="T5" fmla="*/ 2757 h 2757"/>
                <a:gd name="T6" fmla="*/ 2644 w 3120"/>
                <a:gd name="T7" fmla="*/ 2757 h 2757"/>
                <a:gd name="T8" fmla="*/ 3120 w 3120"/>
                <a:gd name="T9" fmla="*/ 1395 h 2757"/>
                <a:gd name="T10" fmla="*/ 2644 w 3120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757">
                  <a:moveTo>
                    <a:pt x="2644" y="0"/>
                  </a:moveTo>
                  <a:lnTo>
                    <a:pt x="0" y="0"/>
                  </a:lnTo>
                  <a:lnTo>
                    <a:pt x="0" y="2757"/>
                  </a:lnTo>
                  <a:lnTo>
                    <a:pt x="2644" y="2757"/>
                  </a:lnTo>
                  <a:lnTo>
                    <a:pt x="3120" y="1395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F1F2F2"/>
            </a:solidFill>
            <a:ln w="28575">
              <a:solidFill>
                <a:srgbClr val="1CA6C0"/>
              </a:solidFill>
              <a:round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180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/>
                <a:t>Уполномоченные </a:t>
              </a:r>
              <a:r>
                <a:rPr lang="ru-RU" sz="2200" dirty="0" smtClean="0"/>
                <a:t>от лица </a:t>
              </a:r>
              <a:r>
                <a:rPr lang="ru-RU" sz="2200" dirty="0"/>
                <a:t>Участника формируют отчетную информацию и подписывают ЭП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133697" y="66256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3</a:t>
              </a:r>
              <a:endParaRPr lang="ru-RU" sz="2800" dirty="0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827" y="8178798"/>
            <a:ext cx="693385" cy="81084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3364132" y="6909858"/>
            <a:ext cx="3490387" cy="3086629"/>
            <a:chOff x="7133697" y="6625696"/>
            <a:chExt cx="3490387" cy="3086629"/>
          </a:xfrm>
        </p:grpSpPr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7485567" y="6938963"/>
              <a:ext cx="3138517" cy="2773362"/>
            </a:xfrm>
            <a:custGeom>
              <a:avLst/>
              <a:gdLst>
                <a:gd name="T0" fmla="*/ 2644 w 3120"/>
                <a:gd name="T1" fmla="*/ 0 h 2757"/>
                <a:gd name="T2" fmla="*/ 0 w 3120"/>
                <a:gd name="T3" fmla="*/ 0 h 2757"/>
                <a:gd name="T4" fmla="*/ 0 w 3120"/>
                <a:gd name="T5" fmla="*/ 2757 h 2757"/>
                <a:gd name="T6" fmla="*/ 2644 w 3120"/>
                <a:gd name="T7" fmla="*/ 2757 h 2757"/>
                <a:gd name="T8" fmla="*/ 3120 w 3120"/>
                <a:gd name="T9" fmla="*/ 1395 h 2757"/>
                <a:gd name="T10" fmla="*/ 2644 w 3120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757">
                  <a:moveTo>
                    <a:pt x="2644" y="0"/>
                  </a:moveTo>
                  <a:lnTo>
                    <a:pt x="0" y="0"/>
                  </a:lnTo>
                  <a:lnTo>
                    <a:pt x="0" y="2757"/>
                  </a:lnTo>
                  <a:lnTo>
                    <a:pt x="2644" y="2757"/>
                  </a:lnTo>
                  <a:lnTo>
                    <a:pt x="3120" y="1395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F1F2F2"/>
            </a:solidFill>
            <a:ln w="28575">
              <a:solidFill>
                <a:srgbClr val="1CA6C0"/>
              </a:solidFill>
              <a:round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180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200" dirty="0"/>
                <a:t>Инспектор проверяет </a:t>
              </a:r>
              <a:r>
                <a:rPr lang="ru-RU" sz="2200" dirty="0" smtClean="0"/>
                <a:t>отчет </a:t>
              </a:r>
              <a:r>
                <a:rPr lang="ru-RU" sz="2200" dirty="0"/>
                <a:t>на</a:t>
              </a:r>
              <a:r>
                <a:rPr lang="en-US" sz="2200" dirty="0"/>
                <a:t> </a:t>
              </a:r>
              <a:r>
                <a:rPr lang="ru-RU" sz="2200" dirty="0"/>
                <a:t>предмет </a:t>
              </a:r>
              <a:r>
                <a:rPr lang="ru-RU" sz="2200" dirty="0" smtClean="0"/>
                <a:t>корректности и полноты заполнения, акцептует его, либо возвращает  на доработку</a:t>
              </a:r>
              <a:endParaRPr lang="ru-RU" sz="2200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7133697" y="66256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ru-RU" sz="28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9985129" y="6909858"/>
            <a:ext cx="3490387" cy="3086629"/>
            <a:chOff x="7133697" y="6625696"/>
            <a:chExt cx="3490387" cy="3086629"/>
          </a:xfrm>
        </p:grpSpPr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7485567" y="6938963"/>
              <a:ext cx="3138517" cy="2773362"/>
            </a:xfrm>
            <a:custGeom>
              <a:avLst/>
              <a:gdLst>
                <a:gd name="T0" fmla="*/ 2644 w 3120"/>
                <a:gd name="T1" fmla="*/ 0 h 2757"/>
                <a:gd name="T2" fmla="*/ 0 w 3120"/>
                <a:gd name="T3" fmla="*/ 0 h 2757"/>
                <a:gd name="T4" fmla="*/ 0 w 3120"/>
                <a:gd name="T5" fmla="*/ 2757 h 2757"/>
                <a:gd name="T6" fmla="*/ 2644 w 3120"/>
                <a:gd name="T7" fmla="*/ 2757 h 2757"/>
                <a:gd name="T8" fmla="*/ 3120 w 3120"/>
                <a:gd name="T9" fmla="*/ 1395 h 2757"/>
                <a:gd name="T10" fmla="*/ 2644 w 3120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0" h="2757">
                  <a:moveTo>
                    <a:pt x="2644" y="0"/>
                  </a:moveTo>
                  <a:lnTo>
                    <a:pt x="0" y="0"/>
                  </a:lnTo>
                  <a:lnTo>
                    <a:pt x="0" y="2757"/>
                  </a:lnTo>
                  <a:lnTo>
                    <a:pt x="2644" y="2757"/>
                  </a:lnTo>
                  <a:lnTo>
                    <a:pt x="3120" y="1395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rgbClr val="F1F2F2"/>
            </a:solidFill>
            <a:ln w="28575">
              <a:solidFill>
                <a:srgbClr val="1CA6C0"/>
              </a:solidFill>
              <a:round/>
              <a:headEnd/>
              <a:tailEnd/>
            </a:ln>
            <a:effectLst>
              <a:outerShdw dist="76200" dir="10800000" algn="ctr" rotWithShape="0">
                <a:srgbClr val="1CA6C0"/>
              </a:outerShdw>
            </a:effectLst>
          </p:spPr>
          <p:txBody>
            <a:bodyPr vert="horz" wrap="square" lIns="180000" tIns="45720" rIns="18000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sz="2400" dirty="0" smtClean="0"/>
                <a:t>    </a:t>
              </a:r>
              <a:r>
                <a:rPr lang="ru-RU" sz="2200" dirty="0" smtClean="0"/>
                <a:t>Отчетность </a:t>
              </a:r>
              <a:r>
                <a:rPr lang="ru-RU" sz="2200" dirty="0"/>
                <a:t>направляется в </a:t>
              </a:r>
              <a:r>
                <a:rPr lang="ru-RU" sz="2200" dirty="0" smtClean="0"/>
                <a:t>АИС ЕПС посредством </a:t>
              </a:r>
              <a:r>
                <a:rPr lang="ru-RU" sz="2200" dirty="0"/>
                <a:t>заполнения </a:t>
              </a:r>
              <a:r>
                <a:rPr lang="ru-RU" sz="2200" dirty="0" smtClean="0"/>
                <a:t>шаблонов форм</a:t>
              </a:r>
              <a:r>
                <a:rPr lang="ru-RU" sz="2200" dirty="0"/>
                <a:t>, </a:t>
              </a:r>
              <a:r>
                <a:rPr lang="ru-RU" sz="2200" dirty="0" smtClean="0"/>
                <a:t>веб-форм, прикрепления </a:t>
              </a:r>
              <a:br>
                <a:rPr lang="ru-RU" sz="2200" dirty="0" smtClean="0"/>
              </a:br>
              <a:r>
                <a:rPr lang="ru-RU" sz="2200" dirty="0" smtClean="0"/>
                <a:t>файла</a:t>
              </a:r>
              <a:endParaRPr lang="ru-RU" sz="220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133697" y="6625696"/>
              <a:ext cx="626533" cy="626533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4</a:t>
              </a:r>
              <a:endParaRPr lang="ru-RU" sz="2800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29734" y="1889603"/>
            <a:ext cx="16196094" cy="646331"/>
          </a:xfrm>
          <a:prstGeom prst="rect">
            <a:avLst/>
          </a:prstGeom>
          <a:solidFill>
            <a:srgbClr val="14798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АИС «Единая проектная среда» Счетной палаты РФ (АИС ЕПС)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49" name="Соединительная линия уступом 48"/>
          <p:cNvCxnSpPr>
            <a:stCxn id="32" idx="0"/>
            <a:endCxn id="46" idx="3"/>
          </p:cNvCxnSpPr>
          <p:nvPr/>
        </p:nvCxnSpPr>
        <p:spPr>
          <a:xfrm rot="16200000" flipV="1">
            <a:off x="14216160" y="5022438"/>
            <a:ext cx="5966029" cy="346692"/>
          </a:xfrm>
          <a:prstGeom prst="bentConnector2">
            <a:avLst/>
          </a:prstGeom>
          <a:ln>
            <a:solidFill>
              <a:srgbClr val="1CA6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1302739" y="2535935"/>
            <a:ext cx="3263112" cy="4072683"/>
            <a:chOff x="706437" y="2535935"/>
            <a:chExt cx="3263112" cy="4072683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54C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65" name="Прямоугольник 64"/>
            <p:cNvSpPr/>
            <p:nvPr/>
          </p:nvSpPr>
          <p:spPr>
            <a:xfrm>
              <a:off x="2140247" y="5436000"/>
              <a:ext cx="1627420" cy="954107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2800" dirty="0" smtClean="0"/>
                <a:t>Участник ГРБС</a:t>
              </a:r>
              <a:endParaRPr lang="ru-RU" sz="2800" dirty="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82" name="Прямоугольник 81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91" name="Прямая соединительная линия 90"/>
            <p:cNvCxnSpPr>
              <a:stCxn id="53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100541" y="2535935"/>
            <a:ext cx="3263112" cy="4072683"/>
            <a:chOff x="706437" y="2535935"/>
            <a:chExt cx="3263112" cy="4072683"/>
          </a:xfrm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54C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122" name="Прямоугольник 121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110" name="Прямоугольник 109"/>
            <p:cNvSpPr/>
            <p:nvPr/>
          </p:nvSpPr>
          <p:spPr>
            <a:xfrm>
              <a:off x="2140247" y="5436000"/>
              <a:ext cx="1627420" cy="954107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2800" dirty="0" smtClean="0"/>
                <a:t>Участник ФО</a:t>
              </a:r>
              <a:endParaRPr lang="ru-RU" sz="2800" dirty="0"/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121" name="Прямоугольник 120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Овал 113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116" name="Прямая соединительная линия 115"/>
            <p:cNvCxnSpPr>
              <a:stCxn id="122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Овал 116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8898343" y="2535935"/>
            <a:ext cx="3263112" cy="4072683"/>
            <a:chOff x="706437" y="2535935"/>
            <a:chExt cx="3263112" cy="4072683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54C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41" name="Рисунок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128" name="Прямоугольник 127"/>
            <p:cNvSpPr/>
            <p:nvPr/>
          </p:nvSpPr>
          <p:spPr>
            <a:xfrm>
              <a:off x="2140247" y="5436000"/>
              <a:ext cx="1627420" cy="954107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2800" dirty="0" smtClean="0"/>
                <a:t>Участник РОИВ</a:t>
              </a:r>
              <a:endParaRPr lang="ru-RU" sz="2800" dirty="0"/>
            </a:p>
          </p:txBody>
        </p:sp>
        <p:grpSp>
          <p:nvGrpSpPr>
            <p:cNvPr id="129" name="Группа 128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138" name="Рисунок 1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139" name="Прямоугольник 138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Овал 131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134" name="Прямая соединительная линия 133"/>
            <p:cNvCxnSpPr>
              <a:stCxn id="140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Овал 134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12696144" y="2535935"/>
            <a:ext cx="3263112" cy="4072683"/>
            <a:chOff x="706437" y="2535935"/>
            <a:chExt cx="3263112" cy="4072683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706437" y="3750071"/>
              <a:ext cx="3263112" cy="2858547"/>
            </a:xfrm>
            <a:prstGeom prst="roundRect">
              <a:avLst/>
            </a:prstGeom>
            <a:noFill/>
            <a:ln>
              <a:solidFill>
                <a:srgbClr val="79D6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Freeform 21"/>
            <p:cNvSpPr>
              <a:spLocks noEditPoints="1"/>
            </p:cNvSpPr>
            <p:nvPr/>
          </p:nvSpPr>
          <p:spPr bwMode="auto">
            <a:xfrm>
              <a:off x="1203325" y="5471102"/>
              <a:ext cx="809625" cy="809625"/>
            </a:xfrm>
            <a:custGeom>
              <a:avLst/>
              <a:gdLst>
                <a:gd name="T0" fmla="*/ 213 w 213"/>
                <a:gd name="T1" fmla="*/ 45 h 213"/>
                <a:gd name="T2" fmla="*/ 213 w 213"/>
                <a:gd name="T3" fmla="*/ 60 h 213"/>
                <a:gd name="T4" fmla="*/ 206 w 213"/>
                <a:gd name="T5" fmla="*/ 67 h 213"/>
                <a:gd name="T6" fmla="*/ 6 w 213"/>
                <a:gd name="T7" fmla="*/ 67 h 213"/>
                <a:gd name="T8" fmla="*/ 0 w 213"/>
                <a:gd name="T9" fmla="*/ 60 h 213"/>
                <a:gd name="T10" fmla="*/ 0 w 213"/>
                <a:gd name="T11" fmla="*/ 45 h 213"/>
                <a:gd name="T12" fmla="*/ 4 w 213"/>
                <a:gd name="T13" fmla="*/ 39 h 213"/>
                <a:gd name="T14" fmla="*/ 102 w 213"/>
                <a:gd name="T15" fmla="*/ 1 h 213"/>
                <a:gd name="T16" fmla="*/ 106 w 213"/>
                <a:gd name="T17" fmla="*/ 0 h 213"/>
                <a:gd name="T18" fmla="*/ 111 w 213"/>
                <a:gd name="T19" fmla="*/ 1 h 213"/>
                <a:gd name="T20" fmla="*/ 208 w 213"/>
                <a:gd name="T21" fmla="*/ 39 h 213"/>
                <a:gd name="T22" fmla="*/ 213 w 213"/>
                <a:gd name="T23" fmla="*/ 45 h 213"/>
                <a:gd name="T24" fmla="*/ 213 w 213"/>
                <a:gd name="T25" fmla="*/ 193 h 213"/>
                <a:gd name="T26" fmla="*/ 213 w 213"/>
                <a:gd name="T27" fmla="*/ 207 h 213"/>
                <a:gd name="T28" fmla="*/ 206 w 213"/>
                <a:gd name="T29" fmla="*/ 213 h 213"/>
                <a:gd name="T30" fmla="*/ 6 w 213"/>
                <a:gd name="T31" fmla="*/ 213 h 213"/>
                <a:gd name="T32" fmla="*/ 0 w 213"/>
                <a:gd name="T33" fmla="*/ 207 h 213"/>
                <a:gd name="T34" fmla="*/ 0 w 213"/>
                <a:gd name="T35" fmla="*/ 193 h 213"/>
                <a:gd name="T36" fmla="*/ 6 w 213"/>
                <a:gd name="T37" fmla="*/ 187 h 213"/>
                <a:gd name="T38" fmla="*/ 206 w 213"/>
                <a:gd name="T39" fmla="*/ 187 h 213"/>
                <a:gd name="T40" fmla="*/ 213 w 213"/>
                <a:gd name="T41" fmla="*/ 193 h 213"/>
                <a:gd name="T42" fmla="*/ 53 w 213"/>
                <a:gd name="T43" fmla="*/ 80 h 213"/>
                <a:gd name="T44" fmla="*/ 53 w 213"/>
                <a:gd name="T45" fmla="*/ 147 h 213"/>
                <a:gd name="T46" fmla="*/ 93 w 213"/>
                <a:gd name="T47" fmla="*/ 147 h 213"/>
                <a:gd name="T48" fmla="*/ 93 w 213"/>
                <a:gd name="T49" fmla="*/ 80 h 213"/>
                <a:gd name="T50" fmla="*/ 120 w 213"/>
                <a:gd name="T51" fmla="*/ 80 h 213"/>
                <a:gd name="T52" fmla="*/ 120 w 213"/>
                <a:gd name="T53" fmla="*/ 147 h 213"/>
                <a:gd name="T54" fmla="*/ 159 w 213"/>
                <a:gd name="T55" fmla="*/ 147 h 213"/>
                <a:gd name="T56" fmla="*/ 159 w 213"/>
                <a:gd name="T57" fmla="*/ 80 h 213"/>
                <a:gd name="T58" fmla="*/ 186 w 213"/>
                <a:gd name="T59" fmla="*/ 80 h 213"/>
                <a:gd name="T60" fmla="*/ 186 w 213"/>
                <a:gd name="T61" fmla="*/ 147 h 213"/>
                <a:gd name="T62" fmla="*/ 193 w 213"/>
                <a:gd name="T63" fmla="*/ 147 h 213"/>
                <a:gd name="T64" fmla="*/ 199 w 213"/>
                <a:gd name="T65" fmla="*/ 153 h 213"/>
                <a:gd name="T66" fmla="*/ 199 w 213"/>
                <a:gd name="T67" fmla="*/ 173 h 213"/>
                <a:gd name="T68" fmla="*/ 13 w 213"/>
                <a:gd name="T69" fmla="*/ 173 h 213"/>
                <a:gd name="T70" fmla="*/ 13 w 213"/>
                <a:gd name="T71" fmla="*/ 153 h 213"/>
                <a:gd name="T72" fmla="*/ 20 w 213"/>
                <a:gd name="T73" fmla="*/ 147 h 213"/>
                <a:gd name="T74" fmla="*/ 26 w 213"/>
                <a:gd name="T75" fmla="*/ 147 h 213"/>
                <a:gd name="T76" fmla="*/ 26 w 213"/>
                <a:gd name="T77" fmla="*/ 80 h 213"/>
                <a:gd name="T78" fmla="*/ 53 w 213"/>
                <a:gd name="T79" fmla="*/ 8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13">
                  <a:moveTo>
                    <a:pt x="213" y="45"/>
                  </a:moveTo>
                  <a:cubicBezTo>
                    <a:pt x="213" y="60"/>
                    <a:pt x="213" y="60"/>
                    <a:pt x="213" y="60"/>
                  </a:cubicBezTo>
                  <a:cubicBezTo>
                    <a:pt x="213" y="64"/>
                    <a:pt x="210" y="67"/>
                    <a:pt x="20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4"/>
                    <a:pt x="0" y="6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39"/>
                    <a:pt x="4" y="3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5" y="0"/>
                    <a:pt x="106" y="0"/>
                  </a:cubicBezTo>
                  <a:cubicBezTo>
                    <a:pt x="108" y="0"/>
                    <a:pt x="110" y="1"/>
                    <a:pt x="111" y="1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1" y="40"/>
                    <a:pt x="213" y="42"/>
                    <a:pt x="213" y="45"/>
                  </a:cubicBezTo>
                  <a:close/>
                  <a:moveTo>
                    <a:pt x="213" y="193"/>
                  </a:moveTo>
                  <a:cubicBezTo>
                    <a:pt x="213" y="207"/>
                    <a:pt x="213" y="207"/>
                    <a:pt x="213" y="207"/>
                  </a:cubicBezTo>
                  <a:cubicBezTo>
                    <a:pt x="213" y="210"/>
                    <a:pt x="210" y="213"/>
                    <a:pt x="206" y="213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3" y="213"/>
                    <a:pt x="0" y="210"/>
                    <a:pt x="0" y="20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0"/>
                    <a:pt x="3" y="187"/>
                    <a:pt x="6" y="187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10" y="187"/>
                    <a:pt x="213" y="190"/>
                    <a:pt x="213" y="193"/>
                  </a:cubicBezTo>
                  <a:close/>
                  <a:moveTo>
                    <a:pt x="53" y="80"/>
                  </a:moveTo>
                  <a:cubicBezTo>
                    <a:pt x="53" y="147"/>
                    <a:pt x="53" y="147"/>
                    <a:pt x="53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6" y="147"/>
                    <a:pt x="199" y="150"/>
                    <a:pt x="199" y="15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0"/>
                    <a:pt x="16" y="147"/>
                    <a:pt x="20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53" y="80"/>
                  </a:lnTo>
                  <a:close/>
                </a:path>
              </a:pathLst>
            </a:custGeom>
            <a:solidFill>
              <a:srgbClr val="79D6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5" name="Группа 144"/>
            <p:cNvGrpSpPr/>
            <p:nvPr/>
          </p:nvGrpSpPr>
          <p:grpSpPr>
            <a:xfrm>
              <a:off x="1451167" y="3979439"/>
              <a:ext cx="1820900" cy="646331"/>
              <a:chOff x="956167" y="3805935"/>
              <a:chExt cx="1820900" cy="646331"/>
            </a:xfrm>
          </p:grpSpPr>
          <p:sp>
            <p:nvSpPr>
              <p:cNvPr id="158" name="Прямоугольник 157"/>
              <p:cNvSpPr/>
              <p:nvPr/>
            </p:nvSpPr>
            <p:spPr>
              <a:xfrm>
                <a:off x="1551164" y="3805935"/>
                <a:ext cx="1225903" cy="646331"/>
              </a:xfrm>
              <a:prstGeom prst="rect">
                <a:avLst/>
              </a:prstGeom>
              <a:solidFill>
                <a:srgbClr val="14798C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ЗС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67" y="3805935"/>
                <a:ext cx="495000" cy="641250"/>
              </a:xfrm>
              <a:prstGeom prst="rect">
                <a:avLst/>
              </a:prstGeom>
            </p:spPr>
          </p:pic>
        </p:grpSp>
        <p:sp>
          <p:nvSpPr>
            <p:cNvPr id="146" name="Прямоугольник 145"/>
            <p:cNvSpPr/>
            <p:nvPr/>
          </p:nvSpPr>
          <p:spPr>
            <a:xfrm>
              <a:off x="2140247" y="5436000"/>
              <a:ext cx="1627420" cy="91398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r>
                <a:rPr lang="ru-RU" sz="4000" b="1" dirty="0">
                  <a:solidFill>
                    <a:srgbClr val="79D6E8"/>
                  </a:solidFill>
                </a:rPr>
                <a:t>КСО</a:t>
              </a:r>
              <a:endParaRPr lang="ru-RU" sz="2800" b="1" dirty="0">
                <a:solidFill>
                  <a:srgbClr val="79D6E8"/>
                </a:solidFill>
              </a:endParaRPr>
            </a:p>
          </p:txBody>
        </p:sp>
        <p:grpSp>
          <p:nvGrpSpPr>
            <p:cNvPr id="147" name="Группа 146"/>
            <p:cNvGrpSpPr/>
            <p:nvPr/>
          </p:nvGrpSpPr>
          <p:grpSpPr>
            <a:xfrm>
              <a:off x="1051724" y="2692209"/>
              <a:ext cx="1362232" cy="974733"/>
              <a:chOff x="1079434" y="2803048"/>
              <a:chExt cx="1362232" cy="974733"/>
            </a:xfrm>
          </p:grpSpPr>
          <p:pic>
            <p:nvPicPr>
              <p:cNvPr id="156" name="Рисунок 1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724" y="2803048"/>
                <a:ext cx="497652" cy="666956"/>
              </a:xfrm>
              <a:prstGeom prst="rect">
                <a:avLst/>
              </a:prstGeom>
            </p:spPr>
          </p:pic>
          <p:sp>
            <p:nvSpPr>
              <p:cNvPr id="157" name="Прямоугольник 156"/>
              <p:cNvSpPr/>
              <p:nvPr/>
            </p:nvSpPr>
            <p:spPr>
              <a:xfrm>
                <a:off x="1079434" y="3470004"/>
                <a:ext cx="13622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1CA6C0"/>
                    </a:solidFill>
                  </a:rPr>
                  <a:t>ИНСПЕКТОР СП</a:t>
                </a:r>
                <a:endParaRPr lang="ru-RU" b="1" dirty="0">
                  <a:solidFill>
                    <a:srgbClr val="1CA6C0"/>
                  </a:solidFill>
                </a:endParaRPr>
              </a:p>
            </p:txBody>
          </p:sp>
        </p:grpSp>
        <p:cxnSp>
          <p:nvCxnSpPr>
            <p:cNvPr id="148" name="Прямая соединительная линия 147"/>
            <p:cNvCxnSpPr/>
            <p:nvPr/>
          </p:nvCxnSpPr>
          <p:spPr>
            <a:xfrm flipV="1">
              <a:off x="2979169" y="4642941"/>
              <a:ext cx="0" cy="830741"/>
            </a:xfrm>
            <a:prstGeom prst="line">
              <a:avLst/>
            </a:prstGeom>
            <a:ln w="76200">
              <a:solidFill>
                <a:srgbClr val="79D6E8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2390476" y="4625770"/>
              <a:ext cx="0" cy="802325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Овал 149"/>
            <p:cNvSpPr/>
            <p:nvPr/>
          </p:nvSpPr>
          <p:spPr>
            <a:xfrm>
              <a:off x="1022069" y="2888112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</a:t>
              </a:r>
              <a:endParaRPr lang="ru-RU" b="1" dirty="0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2236588" y="4731700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</a:t>
              </a:r>
              <a:endParaRPr lang="ru-RU" b="1" dirty="0"/>
            </a:p>
          </p:txBody>
        </p:sp>
        <p:cxnSp>
          <p:nvCxnSpPr>
            <p:cNvPr id="152" name="Прямая соединительная линия 151"/>
            <p:cNvCxnSpPr>
              <a:stCxn id="158" idx="0"/>
            </p:cNvCxnSpPr>
            <p:nvPr/>
          </p:nvCxnSpPr>
          <p:spPr>
            <a:xfrm flipV="1">
              <a:off x="2659116" y="2535935"/>
              <a:ext cx="21536" cy="1443504"/>
            </a:xfrm>
            <a:prstGeom prst="line">
              <a:avLst/>
            </a:prstGeom>
            <a:ln w="76200">
              <a:solidFill>
                <a:srgbClr val="14798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Овал 152"/>
            <p:cNvSpPr/>
            <p:nvPr/>
          </p:nvSpPr>
          <p:spPr>
            <a:xfrm>
              <a:off x="2505228" y="3246799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5</a:t>
              </a:r>
              <a:endParaRPr lang="ru-RU" b="1" dirty="0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2811516" y="5025621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1832471" y="6103528"/>
              <a:ext cx="307776" cy="307776"/>
            </a:xfrm>
            <a:prstGeom prst="ellipse">
              <a:avLst/>
            </a:prstGeom>
            <a:solidFill>
              <a:srgbClr val="1CA6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3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94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Действия по подключению к АИС ЕПС</a:t>
            </a:r>
            <a:endParaRPr lang="ru-RU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386" y="4217973"/>
            <a:ext cx="1054378" cy="1295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44" y="4046590"/>
            <a:ext cx="1115225" cy="15509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65904" y="5875175"/>
            <a:ext cx="1999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письмо – </a:t>
            </a:r>
            <a:endParaRPr lang="ru-RU" sz="2400" dirty="0" smtClean="0"/>
          </a:p>
          <a:p>
            <a:r>
              <a:rPr lang="ru-RU" sz="2400" dirty="0" smtClean="0"/>
              <a:t>соглашение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4895" y="5799735"/>
            <a:ext cx="3357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Организационно -распорядительный документ </a:t>
            </a:r>
            <a:r>
              <a:rPr lang="ru-RU" sz="2400" dirty="0">
                <a:solidFill>
                  <a:prstClr val="black"/>
                </a:solidFill>
              </a:rPr>
              <a:t>о назначении </a:t>
            </a:r>
            <a:r>
              <a:rPr lang="ru-RU" sz="2400" dirty="0" smtClean="0">
                <a:solidFill>
                  <a:prstClr val="black"/>
                </a:solidFill>
              </a:rPr>
              <a:t>ответственных сотрудников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4858" y="5938234"/>
            <a:ext cx="2150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заявк</a:t>
            </a:r>
            <a:r>
              <a:rPr lang="ru-RU" sz="2400" dirty="0"/>
              <a:t>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endParaRPr lang="ru-RU" sz="2400" dirty="0" smtClean="0"/>
          </a:p>
          <a:p>
            <a:r>
              <a:rPr lang="ru-RU" sz="2400" dirty="0" smtClean="0"/>
              <a:t>регистрацию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71" y="4174221"/>
            <a:ext cx="1054378" cy="12956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98243" y="8313518"/>
            <a:ext cx="16291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Более подробную можно ознакомиться на Портале КСО по адресу </a:t>
            </a:r>
            <a:r>
              <a:rPr lang="en-US" sz="2800" dirty="0" smtClean="0">
                <a:solidFill>
                  <a:prstClr val="black"/>
                </a:solidFill>
                <a:hlinkClick r:id="rId4"/>
              </a:rPr>
              <a:t>https://portalkso.ru/Servisi/EPS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Доступ в АИС ЕПС по адресу </a:t>
            </a:r>
            <a:r>
              <a:rPr lang="en-US" sz="2800" dirty="0" smtClean="0">
                <a:solidFill>
                  <a:prstClr val="black"/>
                </a:solidFill>
                <a:hlinkClick r:id="rId5"/>
              </a:rPr>
              <a:t>https://eps.ach.gov.ru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001875" y="3226583"/>
            <a:ext cx="11178149" cy="3293956"/>
          </a:xfrm>
          <a:prstGeom prst="rightArrow">
            <a:avLst/>
          </a:prstGeom>
          <a:noFill/>
          <a:ln>
            <a:solidFill>
              <a:srgbClr val="1CA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6169" y="3509631"/>
            <a:ext cx="1928349" cy="217655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696357" y="3884187"/>
            <a:ext cx="2056059" cy="1749560"/>
            <a:chOff x="9240838" y="3441700"/>
            <a:chExt cx="750888" cy="688975"/>
          </a:xfrm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9240838" y="3441700"/>
              <a:ext cx="750888" cy="688975"/>
            </a:xfrm>
            <a:custGeom>
              <a:avLst/>
              <a:gdLst>
                <a:gd name="T0" fmla="*/ 195 w 197"/>
                <a:gd name="T1" fmla="*/ 60 h 182"/>
                <a:gd name="T2" fmla="*/ 197 w 197"/>
                <a:gd name="T3" fmla="*/ 58 h 182"/>
                <a:gd name="T4" fmla="*/ 197 w 197"/>
                <a:gd name="T5" fmla="*/ 53 h 182"/>
                <a:gd name="T6" fmla="*/ 194 w 197"/>
                <a:gd name="T7" fmla="*/ 49 h 182"/>
                <a:gd name="T8" fmla="*/ 102 w 197"/>
                <a:gd name="T9" fmla="*/ 1 h 182"/>
                <a:gd name="T10" fmla="*/ 98 w 197"/>
                <a:gd name="T11" fmla="*/ 0 h 182"/>
                <a:gd name="T12" fmla="*/ 94 w 197"/>
                <a:gd name="T13" fmla="*/ 1 h 182"/>
                <a:gd name="T14" fmla="*/ 3 w 197"/>
                <a:gd name="T15" fmla="*/ 49 h 182"/>
                <a:gd name="T16" fmla="*/ 0 w 197"/>
                <a:gd name="T17" fmla="*/ 53 h 182"/>
                <a:gd name="T18" fmla="*/ 0 w 197"/>
                <a:gd name="T19" fmla="*/ 58 h 182"/>
                <a:gd name="T20" fmla="*/ 2 w 197"/>
                <a:gd name="T21" fmla="*/ 60 h 182"/>
                <a:gd name="T22" fmla="*/ 20 w 197"/>
                <a:gd name="T23" fmla="*/ 60 h 182"/>
                <a:gd name="T24" fmla="*/ 20 w 197"/>
                <a:gd name="T25" fmla="*/ 168 h 182"/>
                <a:gd name="T26" fmla="*/ 5 w 197"/>
                <a:gd name="T27" fmla="*/ 168 h 182"/>
                <a:gd name="T28" fmla="*/ 0 w 197"/>
                <a:gd name="T29" fmla="*/ 174 h 182"/>
                <a:gd name="T30" fmla="*/ 0 w 197"/>
                <a:gd name="T31" fmla="*/ 182 h 182"/>
                <a:gd name="T32" fmla="*/ 197 w 197"/>
                <a:gd name="T33" fmla="*/ 182 h 182"/>
                <a:gd name="T34" fmla="*/ 197 w 197"/>
                <a:gd name="T35" fmla="*/ 174 h 182"/>
                <a:gd name="T36" fmla="*/ 191 w 197"/>
                <a:gd name="T37" fmla="*/ 168 h 182"/>
                <a:gd name="T38" fmla="*/ 176 w 197"/>
                <a:gd name="T39" fmla="*/ 168 h 182"/>
                <a:gd name="T40" fmla="*/ 176 w 197"/>
                <a:gd name="T41" fmla="*/ 60 h 182"/>
                <a:gd name="T42" fmla="*/ 195 w 197"/>
                <a:gd name="T43" fmla="*/ 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7" h="182">
                  <a:moveTo>
                    <a:pt x="195" y="60"/>
                  </a:moveTo>
                  <a:cubicBezTo>
                    <a:pt x="196" y="60"/>
                    <a:pt x="197" y="59"/>
                    <a:pt x="197" y="58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52"/>
                    <a:pt x="195" y="50"/>
                    <a:pt x="194" y="49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1" y="0"/>
                    <a:pt x="100" y="0"/>
                    <a:pt x="98" y="0"/>
                  </a:cubicBezTo>
                  <a:cubicBezTo>
                    <a:pt x="97" y="0"/>
                    <a:pt x="95" y="0"/>
                    <a:pt x="94" y="1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0"/>
                    <a:pt x="0" y="52"/>
                    <a:pt x="0" y="5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2" y="168"/>
                    <a:pt x="0" y="171"/>
                    <a:pt x="0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1"/>
                    <a:pt x="194" y="168"/>
                    <a:pt x="191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0"/>
                    <a:pt x="176" y="60"/>
                    <a:pt x="176" y="60"/>
                  </a:cubicBezTo>
                  <a:lnTo>
                    <a:pt x="195" y="60"/>
                  </a:lnTo>
                  <a:close/>
                </a:path>
              </a:pathLst>
            </a:custGeom>
            <a:solidFill>
              <a:srgbClr val="1CA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9363075" y="3540125"/>
              <a:ext cx="501650" cy="544513"/>
            </a:xfrm>
            <a:custGeom>
              <a:avLst/>
              <a:gdLst>
                <a:gd name="T0" fmla="*/ 125 w 132"/>
                <a:gd name="T1" fmla="*/ 45 h 144"/>
                <a:gd name="T2" fmla="*/ 119 w 132"/>
                <a:gd name="T3" fmla="*/ 41 h 144"/>
                <a:gd name="T4" fmla="*/ 111 w 132"/>
                <a:gd name="T5" fmla="*/ 38 h 144"/>
                <a:gd name="T6" fmla="*/ 95 w 132"/>
                <a:gd name="T7" fmla="*/ 66 h 144"/>
                <a:gd name="T8" fmla="*/ 84 w 132"/>
                <a:gd name="T9" fmla="*/ 59 h 144"/>
                <a:gd name="T10" fmla="*/ 94 w 132"/>
                <a:gd name="T11" fmla="*/ 46 h 144"/>
                <a:gd name="T12" fmla="*/ 95 w 132"/>
                <a:gd name="T13" fmla="*/ 41 h 144"/>
                <a:gd name="T14" fmla="*/ 99 w 132"/>
                <a:gd name="T15" fmla="*/ 29 h 144"/>
                <a:gd name="T16" fmla="*/ 106 w 132"/>
                <a:gd name="T17" fmla="*/ 32 h 144"/>
                <a:gd name="T18" fmla="*/ 111 w 132"/>
                <a:gd name="T19" fmla="*/ 25 h 144"/>
                <a:gd name="T20" fmla="*/ 97 w 132"/>
                <a:gd name="T21" fmla="*/ 28 h 144"/>
                <a:gd name="T22" fmla="*/ 88 w 132"/>
                <a:gd name="T23" fmla="*/ 15 h 144"/>
                <a:gd name="T24" fmla="*/ 76 w 132"/>
                <a:gd name="T25" fmla="*/ 16 h 144"/>
                <a:gd name="T26" fmla="*/ 65 w 132"/>
                <a:gd name="T27" fmla="*/ 6 h 144"/>
                <a:gd name="T28" fmla="*/ 49 w 132"/>
                <a:gd name="T29" fmla="*/ 27 h 144"/>
                <a:gd name="T30" fmla="*/ 41 w 132"/>
                <a:gd name="T31" fmla="*/ 20 h 144"/>
                <a:gd name="T32" fmla="*/ 25 w 132"/>
                <a:gd name="T33" fmla="*/ 18 h 144"/>
                <a:gd name="T34" fmla="*/ 23 w 132"/>
                <a:gd name="T35" fmla="*/ 31 h 144"/>
                <a:gd name="T36" fmla="*/ 32 w 132"/>
                <a:gd name="T37" fmla="*/ 23 h 144"/>
                <a:gd name="T38" fmla="*/ 37 w 132"/>
                <a:gd name="T39" fmla="*/ 38 h 144"/>
                <a:gd name="T40" fmla="*/ 38 w 132"/>
                <a:gd name="T41" fmla="*/ 43 h 144"/>
                <a:gd name="T42" fmla="*/ 51 w 132"/>
                <a:gd name="T43" fmla="*/ 56 h 144"/>
                <a:gd name="T44" fmla="*/ 45 w 132"/>
                <a:gd name="T45" fmla="*/ 65 h 144"/>
                <a:gd name="T46" fmla="*/ 29 w 132"/>
                <a:gd name="T47" fmla="*/ 45 h 144"/>
                <a:gd name="T48" fmla="*/ 8 w 132"/>
                <a:gd name="T49" fmla="*/ 24 h 144"/>
                <a:gd name="T50" fmla="*/ 8 w 132"/>
                <a:gd name="T51" fmla="*/ 42 h 144"/>
                <a:gd name="T52" fmla="*/ 1 w 132"/>
                <a:gd name="T53" fmla="*/ 52 h 144"/>
                <a:gd name="T54" fmla="*/ 3 w 132"/>
                <a:gd name="T55" fmla="*/ 66 h 144"/>
                <a:gd name="T56" fmla="*/ 13 w 132"/>
                <a:gd name="T57" fmla="*/ 77 h 144"/>
                <a:gd name="T58" fmla="*/ 4 w 132"/>
                <a:gd name="T59" fmla="*/ 82 h 144"/>
                <a:gd name="T60" fmla="*/ 18 w 132"/>
                <a:gd name="T61" fmla="*/ 114 h 144"/>
                <a:gd name="T62" fmla="*/ 26 w 132"/>
                <a:gd name="T63" fmla="*/ 131 h 144"/>
                <a:gd name="T64" fmla="*/ 52 w 132"/>
                <a:gd name="T65" fmla="*/ 113 h 144"/>
                <a:gd name="T66" fmla="*/ 57 w 132"/>
                <a:gd name="T67" fmla="*/ 117 h 144"/>
                <a:gd name="T68" fmla="*/ 40 w 132"/>
                <a:gd name="T69" fmla="*/ 132 h 144"/>
                <a:gd name="T70" fmla="*/ 55 w 132"/>
                <a:gd name="T71" fmla="*/ 140 h 144"/>
                <a:gd name="T72" fmla="*/ 82 w 132"/>
                <a:gd name="T73" fmla="*/ 140 h 144"/>
                <a:gd name="T74" fmla="*/ 88 w 132"/>
                <a:gd name="T75" fmla="*/ 123 h 144"/>
                <a:gd name="T76" fmla="*/ 73 w 132"/>
                <a:gd name="T77" fmla="*/ 114 h 144"/>
                <a:gd name="T78" fmla="*/ 82 w 132"/>
                <a:gd name="T79" fmla="*/ 119 h 144"/>
                <a:gd name="T80" fmla="*/ 118 w 132"/>
                <a:gd name="T81" fmla="*/ 117 h 144"/>
                <a:gd name="T82" fmla="*/ 112 w 132"/>
                <a:gd name="T83" fmla="*/ 99 h 144"/>
                <a:gd name="T84" fmla="*/ 102 w 132"/>
                <a:gd name="T85" fmla="*/ 119 h 144"/>
                <a:gd name="T86" fmla="*/ 97 w 132"/>
                <a:gd name="T87" fmla="*/ 112 h 144"/>
                <a:gd name="T88" fmla="*/ 83 w 132"/>
                <a:gd name="T89" fmla="*/ 89 h 144"/>
                <a:gd name="T90" fmla="*/ 98 w 132"/>
                <a:gd name="T91" fmla="*/ 93 h 144"/>
                <a:gd name="T92" fmla="*/ 113 w 132"/>
                <a:gd name="T93" fmla="*/ 89 h 144"/>
                <a:gd name="T94" fmla="*/ 127 w 132"/>
                <a:gd name="T95" fmla="*/ 79 h 144"/>
                <a:gd name="T96" fmla="*/ 130 w 132"/>
                <a:gd name="T97" fmla="*/ 61 h 144"/>
                <a:gd name="T98" fmla="*/ 34 w 132"/>
                <a:gd name="T99" fmla="*/ 109 h 144"/>
                <a:gd name="T100" fmla="*/ 38 w 132"/>
                <a:gd name="T101" fmla="*/ 117 h 144"/>
                <a:gd name="T102" fmla="*/ 10 w 132"/>
                <a:gd name="T103" fmla="*/ 86 h 144"/>
                <a:gd name="T104" fmla="*/ 20 w 132"/>
                <a:gd name="T105" fmla="*/ 87 h 144"/>
                <a:gd name="T106" fmla="*/ 34 w 132"/>
                <a:gd name="T107" fmla="*/ 91 h 144"/>
                <a:gd name="T108" fmla="*/ 47 w 132"/>
                <a:gd name="T109" fmla="*/ 86 h 144"/>
                <a:gd name="T110" fmla="*/ 70 w 132"/>
                <a:gd name="T111" fmla="*/ 39 h 144"/>
                <a:gd name="T112" fmla="*/ 63 w 132"/>
                <a:gd name="T113" fmla="*/ 38 h 144"/>
                <a:gd name="T114" fmla="*/ 66 w 132"/>
                <a:gd name="T115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144">
                  <a:moveTo>
                    <a:pt x="132" y="55"/>
                  </a:moveTo>
                  <a:cubicBezTo>
                    <a:pt x="132" y="54"/>
                    <a:pt x="132" y="53"/>
                    <a:pt x="131" y="53"/>
                  </a:cubicBezTo>
                  <a:cubicBezTo>
                    <a:pt x="131" y="53"/>
                    <a:pt x="130" y="53"/>
                    <a:pt x="129" y="53"/>
                  </a:cubicBezTo>
                  <a:cubicBezTo>
                    <a:pt x="129" y="53"/>
                    <a:pt x="128" y="53"/>
                    <a:pt x="127" y="53"/>
                  </a:cubicBezTo>
                  <a:cubicBezTo>
                    <a:pt x="126" y="53"/>
                    <a:pt x="126" y="52"/>
                    <a:pt x="126" y="52"/>
                  </a:cubicBezTo>
                  <a:cubicBezTo>
                    <a:pt x="126" y="51"/>
                    <a:pt x="127" y="51"/>
                    <a:pt x="127" y="51"/>
                  </a:cubicBezTo>
                  <a:cubicBezTo>
                    <a:pt x="128" y="49"/>
                    <a:pt x="129" y="48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5"/>
                    <a:pt x="129" y="45"/>
                    <a:pt x="128" y="45"/>
                  </a:cubicBezTo>
                  <a:cubicBezTo>
                    <a:pt x="127" y="45"/>
                    <a:pt x="126" y="45"/>
                    <a:pt x="125" y="45"/>
                  </a:cubicBezTo>
                  <a:cubicBezTo>
                    <a:pt x="125" y="45"/>
                    <a:pt x="125" y="45"/>
                    <a:pt x="124" y="45"/>
                  </a:cubicBezTo>
                  <a:cubicBezTo>
                    <a:pt x="124" y="45"/>
                    <a:pt x="124" y="44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6" y="42"/>
                    <a:pt x="127" y="41"/>
                    <a:pt x="128" y="40"/>
                  </a:cubicBezTo>
                  <a:cubicBezTo>
                    <a:pt x="128" y="38"/>
                    <a:pt x="129" y="37"/>
                    <a:pt x="129" y="35"/>
                  </a:cubicBezTo>
                  <a:cubicBezTo>
                    <a:pt x="129" y="35"/>
                    <a:pt x="128" y="34"/>
                    <a:pt x="128" y="34"/>
                  </a:cubicBezTo>
                  <a:cubicBezTo>
                    <a:pt x="127" y="34"/>
                    <a:pt x="127" y="35"/>
                    <a:pt x="126" y="35"/>
                  </a:cubicBezTo>
                  <a:cubicBezTo>
                    <a:pt x="125" y="36"/>
                    <a:pt x="123" y="38"/>
                    <a:pt x="121" y="39"/>
                  </a:cubicBezTo>
                  <a:cubicBezTo>
                    <a:pt x="121" y="40"/>
                    <a:pt x="120" y="40"/>
                    <a:pt x="119" y="40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0"/>
                    <a:pt x="119" y="40"/>
                    <a:pt x="120" y="39"/>
                  </a:cubicBezTo>
                  <a:cubicBezTo>
                    <a:pt x="121" y="38"/>
                    <a:pt x="122" y="36"/>
                    <a:pt x="124" y="34"/>
                  </a:cubicBezTo>
                  <a:cubicBezTo>
                    <a:pt x="125" y="33"/>
                    <a:pt x="126" y="32"/>
                    <a:pt x="126" y="30"/>
                  </a:cubicBezTo>
                  <a:cubicBezTo>
                    <a:pt x="126" y="28"/>
                    <a:pt x="125" y="25"/>
                    <a:pt x="124" y="24"/>
                  </a:cubicBezTo>
                  <a:cubicBezTo>
                    <a:pt x="124" y="23"/>
                    <a:pt x="123" y="23"/>
                    <a:pt x="122" y="24"/>
                  </a:cubicBezTo>
                  <a:cubicBezTo>
                    <a:pt x="122" y="25"/>
                    <a:pt x="121" y="26"/>
                    <a:pt x="120" y="27"/>
                  </a:cubicBezTo>
                  <a:cubicBezTo>
                    <a:pt x="119" y="29"/>
                    <a:pt x="118" y="31"/>
                    <a:pt x="116" y="33"/>
                  </a:cubicBezTo>
                  <a:cubicBezTo>
                    <a:pt x="115" y="34"/>
                    <a:pt x="115" y="35"/>
                    <a:pt x="114" y="36"/>
                  </a:cubicBezTo>
                  <a:cubicBezTo>
                    <a:pt x="113" y="37"/>
                    <a:pt x="112" y="38"/>
                    <a:pt x="111" y="38"/>
                  </a:cubicBezTo>
                  <a:cubicBezTo>
                    <a:pt x="111" y="39"/>
                    <a:pt x="110" y="39"/>
                    <a:pt x="110" y="40"/>
                  </a:cubicBezTo>
                  <a:cubicBezTo>
                    <a:pt x="109" y="41"/>
                    <a:pt x="108" y="42"/>
                    <a:pt x="107" y="43"/>
                  </a:cubicBezTo>
                  <a:cubicBezTo>
                    <a:pt x="106" y="44"/>
                    <a:pt x="106" y="45"/>
                    <a:pt x="104" y="46"/>
                  </a:cubicBezTo>
                  <a:cubicBezTo>
                    <a:pt x="103" y="46"/>
                    <a:pt x="103" y="47"/>
                    <a:pt x="102" y="48"/>
                  </a:cubicBezTo>
                  <a:cubicBezTo>
                    <a:pt x="101" y="49"/>
                    <a:pt x="99" y="50"/>
                    <a:pt x="98" y="51"/>
                  </a:cubicBezTo>
                  <a:cubicBezTo>
                    <a:pt x="98" y="52"/>
                    <a:pt x="97" y="52"/>
                    <a:pt x="96" y="53"/>
                  </a:cubicBezTo>
                  <a:cubicBezTo>
                    <a:pt x="95" y="54"/>
                    <a:pt x="93" y="55"/>
                    <a:pt x="92" y="57"/>
                  </a:cubicBezTo>
                  <a:cubicBezTo>
                    <a:pt x="92" y="58"/>
                    <a:pt x="92" y="59"/>
                    <a:pt x="92" y="60"/>
                  </a:cubicBezTo>
                  <a:cubicBezTo>
                    <a:pt x="92" y="61"/>
                    <a:pt x="93" y="62"/>
                    <a:pt x="94" y="63"/>
                  </a:cubicBezTo>
                  <a:cubicBezTo>
                    <a:pt x="94" y="64"/>
                    <a:pt x="95" y="65"/>
                    <a:pt x="95" y="66"/>
                  </a:cubicBezTo>
                  <a:cubicBezTo>
                    <a:pt x="95" y="68"/>
                    <a:pt x="94" y="69"/>
                    <a:pt x="92" y="70"/>
                  </a:cubicBezTo>
                  <a:cubicBezTo>
                    <a:pt x="90" y="71"/>
                    <a:pt x="88" y="70"/>
                    <a:pt x="86" y="69"/>
                  </a:cubicBezTo>
                  <a:cubicBezTo>
                    <a:pt x="85" y="69"/>
                    <a:pt x="85" y="68"/>
                    <a:pt x="86" y="67"/>
                  </a:cubicBezTo>
                  <a:cubicBezTo>
                    <a:pt x="87" y="66"/>
                    <a:pt x="89" y="65"/>
                    <a:pt x="88" y="63"/>
                  </a:cubicBezTo>
                  <a:cubicBezTo>
                    <a:pt x="88" y="62"/>
                    <a:pt x="88" y="62"/>
                    <a:pt x="87" y="62"/>
                  </a:cubicBezTo>
                  <a:cubicBezTo>
                    <a:pt x="87" y="61"/>
                    <a:pt x="87" y="62"/>
                    <a:pt x="86" y="62"/>
                  </a:cubicBezTo>
                  <a:cubicBezTo>
                    <a:pt x="85" y="63"/>
                    <a:pt x="84" y="63"/>
                    <a:pt x="82" y="62"/>
                  </a:cubicBezTo>
                  <a:cubicBezTo>
                    <a:pt x="82" y="62"/>
                    <a:pt x="82" y="62"/>
                    <a:pt x="82" y="61"/>
                  </a:cubicBezTo>
                  <a:cubicBezTo>
                    <a:pt x="82" y="61"/>
                    <a:pt x="82" y="61"/>
                    <a:pt x="82" y="60"/>
                  </a:cubicBezTo>
                  <a:cubicBezTo>
                    <a:pt x="83" y="60"/>
                    <a:pt x="84" y="59"/>
                    <a:pt x="84" y="59"/>
                  </a:cubicBezTo>
                  <a:cubicBezTo>
                    <a:pt x="84" y="59"/>
                    <a:pt x="85" y="58"/>
                    <a:pt x="84" y="58"/>
                  </a:cubicBezTo>
                  <a:cubicBezTo>
                    <a:pt x="84" y="58"/>
                    <a:pt x="84" y="58"/>
                    <a:pt x="84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0" y="56"/>
                    <a:pt x="79" y="55"/>
                  </a:cubicBezTo>
                  <a:cubicBezTo>
                    <a:pt x="78" y="53"/>
                    <a:pt x="78" y="51"/>
                    <a:pt x="79" y="49"/>
                  </a:cubicBezTo>
                  <a:cubicBezTo>
                    <a:pt x="80" y="47"/>
                    <a:pt x="81" y="46"/>
                    <a:pt x="83" y="45"/>
                  </a:cubicBezTo>
                  <a:cubicBezTo>
                    <a:pt x="83" y="44"/>
                    <a:pt x="84" y="44"/>
                    <a:pt x="85" y="44"/>
                  </a:cubicBezTo>
                  <a:cubicBezTo>
                    <a:pt x="86" y="44"/>
                    <a:pt x="86" y="44"/>
                    <a:pt x="87" y="44"/>
                  </a:cubicBezTo>
                  <a:cubicBezTo>
                    <a:pt x="89" y="42"/>
                    <a:pt x="92" y="43"/>
                    <a:pt x="93" y="45"/>
                  </a:cubicBezTo>
                  <a:cubicBezTo>
                    <a:pt x="93" y="46"/>
                    <a:pt x="94" y="46"/>
                    <a:pt x="94" y="46"/>
                  </a:cubicBezTo>
                  <a:cubicBezTo>
                    <a:pt x="94" y="46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5" y="43"/>
                    <a:pt x="95" y="43"/>
                    <a:pt x="96" y="44"/>
                  </a:cubicBezTo>
                  <a:cubicBezTo>
                    <a:pt x="97" y="44"/>
                    <a:pt x="97" y="45"/>
                    <a:pt x="98" y="45"/>
                  </a:cubicBezTo>
                  <a:cubicBezTo>
                    <a:pt x="100" y="45"/>
                    <a:pt x="101" y="45"/>
                    <a:pt x="102" y="43"/>
                  </a:cubicBezTo>
                  <a:cubicBezTo>
                    <a:pt x="102" y="43"/>
                    <a:pt x="103" y="43"/>
                    <a:pt x="102" y="42"/>
                  </a:cubicBezTo>
                  <a:cubicBezTo>
                    <a:pt x="102" y="42"/>
                    <a:pt x="102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0" y="43"/>
                    <a:pt x="99" y="43"/>
                    <a:pt x="98" y="42"/>
                  </a:cubicBezTo>
                  <a:cubicBezTo>
                    <a:pt x="97" y="42"/>
                    <a:pt x="96" y="41"/>
                    <a:pt x="95" y="41"/>
                  </a:cubicBezTo>
                  <a:cubicBezTo>
                    <a:pt x="94" y="41"/>
                    <a:pt x="94" y="40"/>
                    <a:pt x="94" y="40"/>
                  </a:cubicBezTo>
                  <a:cubicBezTo>
                    <a:pt x="94" y="39"/>
                    <a:pt x="95" y="39"/>
                    <a:pt x="95" y="39"/>
                  </a:cubicBezTo>
                  <a:cubicBezTo>
                    <a:pt x="96" y="39"/>
                    <a:pt x="97" y="40"/>
                    <a:pt x="98" y="40"/>
                  </a:cubicBezTo>
                  <a:cubicBezTo>
                    <a:pt x="98" y="40"/>
                    <a:pt x="99" y="40"/>
                    <a:pt x="99" y="40"/>
                  </a:cubicBezTo>
                  <a:cubicBezTo>
                    <a:pt x="100" y="39"/>
                    <a:pt x="101" y="37"/>
                    <a:pt x="101" y="36"/>
                  </a:cubicBezTo>
                  <a:cubicBezTo>
                    <a:pt x="100" y="34"/>
                    <a:pt x="98" y="33"/>
                    <a:pt x="97" y="33"/>
                  </a:cubicBezTo>
                  <a:cubicBezTo>
                    <a:pt x="96" y="33"/>
                    <a:pt x="96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1"/>
                    <a:pt x="95" y="31"/>
                    <a:pt x="96" y="31"/>
                  </a:cubicBezTo>
                  <a:cubicBezTo>
                    <a:pt x="97" y="30"/>
                    <a:pt x="98" y="30"/>
                    <a:pt x="99" y="29"/>
                  </a:cubicBezTo>
                  <a:cubicBezTo>
                    <a:pt x="101" y="28"/>
                    <a:pt x="102" y="27"/>
                    <a:pt x="102" y="25"/>
                  </a:cubicBezTo>
                  <a:cubicBezTo>
                    <a:pt x="102" y="24"/>
                    <a:pt x="101" y="22"/>
                    <a:pt x="101" y="21"/>
                  </a:cubicBezTo>
                  <a:cubicBezTo>
                    <a:pt x="101" y="21"/>
                    <a:pt x="101" y="20"/>
                    <a:pt x="102" y="20"/>
                  </a:cubicBezTo>
                  <a:cubicBezTo>
                    <a:pt x="102" y="20"/>
                    <a:pt x="102" y="19"/>
                    <a:pt x="103" y="20"/>
                  </a:cubicBezTo>
                  <a:cubicBezTo>
                    <a:pt x="103" y="20"/>
                    <a:pt x="104" y="20"/>
                    <a:pt x="105" y="20"/>
                  </a:cubicBezTo>
                  <a:cubicBezTo>
                    <a:pt x="105" y="20"/>
                    <a:pt x="106" y="21"/>
                    <a:pt x="106" y="21"/>
                  </a:cubicBezTo>
                  <a:cubicBezTo>
                    <a:pt x="107" y="22"/>
                    <a:pt x="107" y="23"/>
                    <a:pt x="107" y="23"/>
                  </a:cubicBezTo>
                  <a:cubicBezTo>
                    <a:pt x="107" y="24"/>
                    <a:pt x="106" y="25"/>
                    <a:pt x="106" y="26"/>
                  </a:cubicBezTo>
                  <a:cubicBezTo>
                    <a:pt x="105" y="27"/>
                    <a:pt x="104" y="29"/>
                    <a:pt x="105" y="31"/>
                  </a:cubicBezTo>
                  <a:cubicBezTo>
                    <a:pt x="105" y="31"/>
                    <a:pt x="106" y="32"/>
                    <a:pt x="106" y="32"/>
                  </a:cubicBezTo>
                  <a:cubicBezTo>
                    <a:pt x="106" y="33"/>
                    <a:pt x="106" y="34"/>
                    <a:pt x="106" y="34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6"/>
                    <a:pt x="107" y="36"/>
                    <a:pt x="107" y="36"/>
                  </a:cubicBezTo>
                  <a:cubicBezTo>
                    <a:pt x="108" y="35"/>
                    <a:pt x="108" y="35"/>
                    <a:pt x="109" y="34"/>
                  </a:cubicBezTo>
                  <a:cubicBezTo>
                    <a:pt x="109" y="34"/>
                    <a:pt x="110" y="33"/>
                    <a:pt x="109" y="32"/>
                  </a:cubicBezTo>
                  <a:cubicBezTo>
                    <a:pt x="109" y="31"/>
                    <a:pt x="110" y="31"/>
                    <a:pt x="111" y="31"/>
                  </a:cubicBezTo>
                  <a:cubicBezTo>
                    <a:pt x="111" y="31"/>
                    <a:pt x="112" y="31"/>
                    <a:pt x="112" y="31"/>
                  </a:cubicBezTo>
                  <a:cubicBezTo>
                    <a:pt x="113" y="31"/>
                    <a:pt x="114" y="31"/>
                    <a:pt x="114" y="30"/>
                  </a:cubicBezTo>
                  <a:cubicBezTo>
                    <a:pt x="114" y="29"/>
                    <a:pt x="113" y="27"/>
                    <a:pt x="112" y="27"/>
                  </a:cubicBezTo>
                  <a:cubicBezTo>
                    <a:pt x="111" y="27"/>
                    <a:pt x="110" y="26"/>
                    <a:pt x="111" y="25"/>
                  </a:cubicBezTo>
                  <a:cubicBezTo>
                    <a:pt x="111" y="25"/>
                    <a:pt x="112" y="24"/>
                    <a:pt x="112" y="23"/>
                  </a:cubicBezTo>
                  <a:cubicBezTo>
                    <a:pt x="112" y="22"/>
                    <a:pt x="112" y="21"/>
                    <a:pt x="111" y="20"/>
                  </a:cubicBezTo>
                  <a:cubicBezTo>
                    <a:pt x="111" y="20"/>
                    <a:pt x="110" y="20"/>
                    <a:pt x="110" y="20"/>
                  </a:cubicBezTo>
                  <a:cubicBezTo>
                    <a:pt x="108" y="19"/>
                    <a:pt x="107" y="18"/>
                    <a:pt x="106" y="17"/>
                  </a:cubicBezTo>
                  <a:cubicBezTo>
                    <a:pt x="105" y="15"/>
                    <a:pt x="103" y="14"/>
                    <a:pt x="101" y="15"/>
                  </a:cubicBezTo>
                  <a:cubicBezTo>
                    <a:pt x="100" y="15"/>
                    <a:pt x="99" y="15"/>
                    <a:pt x="98" y="15"/>
                  </a:cubicBezTo>
                  <a:cubicBezTo>
                    <a:pt x="98" y="15"/>
                    <a:pt x="97" y="16"/>
                    <a:pt x="97" y="16"/>
                  </a:cubicBezTo>
                  <a:cubicBezTo>
                    <a:pt x="96" y="17"/>
                    <a:pt x="96" y="18"/>
                    <a:pt x="96" y="19"/>
                  </a:cubicBezTo>
                  <a:cubicBezTo>
                    <a:pt x="97" y="21"/>
                    <a:pt x="98" y="23"/>
                    <a:pt x="98" y="25"/>
                  </a:cubicBezTo>
                  <a:cubicBezTo>
                    <a:pt x="98" y="26"/>
                    <a:pt x="98" y="27"/>
                    <a:pt x="97" y="28"/>
                  </a:cubicBezTo>
                  <a:cubicBezTo>
                    <a:pt x="97" y="29"/>
                    <a:pt x="96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3" y="29"/>
                    <a:pt x="93" y="28"/>
                    <a:pt x="93" y="28"/>
                  </a:cubicBezTo>
                  <a:cubicBezTo>
                    <a:pt x="94" y="26"/>
                    <a:pt x="94" y="25"/>
                    <a:pt x="95" y="24"/>
                  </a:cubicBezTo>
                  <a:cubicBezTo>
                    <a:pt x="95" y="23"/>
                    <a:pt x="95" y="22"/>
                    <a:pt x="94" y="22"/>
                  </a:cubicBezTo>
                  <a:cubicBezTo>
                    <a:pt x="93" y="21"/>
                    <a:pt x="93" y="21"/>
                    <a:pt x="92" y="20"/>
                  </a:cubicBezTo>
                  <a:cubicBezTo>
                    <a:pt x="91" y="20"/>
                    <a:pt x="90" y="20"/>
                    <a:pt x="90" y="19"/>
                  </a:cubicBezTo>
                  <a:cubicBezTo>
                    <a:pt x="90" y="18"/>
                    <a:pt x="90" y="17"/>
                    <a:pt x="90" y="17"/>
                  </a:cubicBezTo>
                  <a:cubicBezTo>
                    <a:pt x="90" y="16"/>
                    <a:pt x="90" y="16"/>
                    <a:pt x="89" y="15"/>
                  </a:cubicBezTo>
                  <a:cubicBezTo>
                    <a:pt x="89" y="15"/>
                    <a:pt x="88" y="15"/>
                    <a:pt x="88" y="15"/>
                  </a:cubicBezTo>
                  <a:cubicBezTo>
                    <a:pt x="87" y="16"/>
                    <a:pt x="87" y="16"/>
                    <a:pt x="87" y="17"/>
                  </a:cubicBezTo>
                  <a:cubicBezTo>
                    <a:pt x="87" y="18"/>
                    <a:pt x="88" y="19"/>
                    <a:pt x="86" y="20"/>
                  </a:cubicBezTo>
                  <a:cubicBezTo>
                    <a:pt x="86" y="20"/>
                    <a:pt x="85" y="20"/>
                    <a:pt x="85" y="21"/>
                  </a:cubicBezTo>
                  <a:cubicBezTo>
                    <a:pt x="83" y="21"/>
                    <a:pt x="82" y="22"/>
                    <a:pt x="83" y="24"/>
                  </a:cubicBezTo>
                  <a:cubicBezTo>
                    <a:pt x="83" y="26"/>
                    <a:pt x="83" y="27"/>
                    <a:pt x="84" y="28"/>
                  </a:cubicBezTo>
                  <a:cubicBezTo>
                    <a:pt x="84" y="29"/>
                    <a:pt x="83" y="30"/>
                    <a:pt x="82" y="30"/>
                  </a:cubicBezTo>
                  <a:cubicBezTo>
                    <a:pt x="81" y="29"/>
                    <a:pt x="80" y="29"/>
                    <a:pt x="79" y="28"/>
                  </a:cubicBezTo>
                  <a:cubicBezTo>
                    <a:pt x="77" y="27"/>
                    <a:pt x="75" y="26"/>
                    <a:pt x="74" y="24"/>
                  </a:cubicBezTo>
                  <a:cubicBezTo>
                    <a:pt x="73" y="23"/>
                    <a:pt x="73" y="23"/>
                    <a:pt x="73" y="21"/>
                  </a:cubicBezTo>
                  <a:cubicBezTo>
                    <a:pt x="74" y="20"/>
                    <a:pt x="75" y="18"/>
                    <a:pt x="76" y="16"/>
                  </a:cubicBezTo>
                  <a:cubicBezTo>
                    <a:pt x="77" y="14"/>
                    <a:pt x="77" y="12"/>
                    <a:pt x="75" y="10"/>
                  </a:cubicBezTo>
                  <a:cubicBezTo>
                    <a:pt x="74" y="9"/>
                    <a:pt x="72" y="8"/>
                    <a:pt x="70" y="8"/>
                  </a:cubicBezTo>
                  <a:cubicBezTo>
                    <a:pt x="70" y="8"/>
                    <a:pt x="69" y="8"/>
                    <a:pt x="69" y="8"/>
                  </a:cubicBezTo>
                  <a:cubicBezTo>
                    <a:pt x="69" y="8"/>
                    <a:pt x="68" y="7"/>
                    <a:pt x="68" y="7"/>
                  </a:cubicBezTo>
                  <a:cubicBezTo>
                    <a:pt x="68" y="6"/>
                    <a:pt x="69" y="6"/>
                    <a:pt x="68" y="5"/>
                  </a:cubicBezTo>
                  <a:cubicBezTo>
                    <a:pt x="68" y="4"/>
                    <a:pt x="68" y="3"/>
                    <a:pt x="69" y="3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6" y="0"/>
                    <a:pt x="65" y="2"/>
                    <a:pt x="65" y="3"/>
                  </a:cubicBezTo>
                  <a:cubicBezTo>
                    <a:pt x="65" y="3"/>
                    <a:pt x="65" y="4"/>
                    <a:pt x="65" y="5"/>
                  </a:cubicBezTo>
                  <a:cubicBezTo>
                    <a:pt x="65" y="5"/>
                    <a:pt x="65" y="6"/>
                    <a:pt x="65" y="6"/>
                  </a:cubicBezTo>
                  <a:cubicBezTo>
                    <a:pt x="65" y="7"/>
                    <a:pt x="64" y="8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1" y="8"/>
                    <a:pt x="59" y="8"/>
                    <a:pt x="58" y="9"/>
                  </a:cubicBezTo>
                  <a:cubicBezTo>
                    <a:pt x="57" y="11"/>
                    <a:pt x="56" y="13"/>
                    <a:pt x="57" y="15"/>
                  </a:cubicBezTo>
                  <a:cubicBezTo>
                    <a:pt x="58" y="17"/>
                    <a:pt x="59" y="19"/>
                    <a:pt x="59" y="21"/>
                  </a:cubicBezTo>
                  <a:cubicBezTo>
                    <a:pt x="60" y="22"/>
                    <a:pt x="60" y="23"/>
                    <a:pt x="59" y="24"/>
                  </a:cubicBezTo>
                  <a:cubicBezTo>
                    <a:pt x="58" y="25"/>
                    <a:pt x="57" y="26"/>
                    <a:pt x="56" y="27"/>
                  </a:cubicBezTo>
                  <a:cubicBezTo>
                    <a:pt x="55" y="28"/>
                    <a:pt x="53" y="29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8"/>
                    <a:pt x="49" y="28"/>
                    <a:pt x="49" y="27"/>
                  </a:cubicBezTo>
                  <a:cubicBezTo>
                    <a:pt x="50" y="26"/>
                    <a:pt x="50" y="25"/>
                    <a:pt x="51" y="24"/>
                  </a:cubicBezTo>
                  <a:cubicBezTo>
                    <a:pt x="51" y="23"/>
                    <a:pt x="51" y="22"/>
                    <a:pt x="50" y="21"/>
                  </a:cubicBezTo>
                  <a:cubicBezTo>
                    <a:pt x="50" y="21"/>
                    <a:pt x="49" y="20"/>
                    <a:pt x="48" y="20"/>
                  </a:cubicBezTo>
                  <a:cubicBezTo>
                    <a:pt x="47" y="20"/>
                    <a:pt x="46" y="19"/>
                    <a:pt x="46" y="18"/>
                  </a:cubicBezTo>
                  <a:cubicBezTo>
                    <a:pt x="46" y="18"/>
                    <a:pt x="46" y="17"/>
                    <a:pt x="46" y="16"/>
                  </a:cubicBezTo>
                  <a:cubicBezTo>
                    <a:pt x="46" y="15"/>
                    <a:pt x="46" y="15"/>
                    <a:pt x="45" y="14"/>
                  </a:cubicBezTo>
                  <a:cubicBezTo>
                    <a:pt x="45" y="14"/>
                    <a:pt x="44" y="14"/>
                    <a:pt x="44" y="15"/>
                  </a:cubicBezTo>
                  <a:cubicBezTo>
                    <a:pt x="43" y="16"/>
                    <a:pt x="43" y="16"/>
                    <a:pt x="43" y="17"/>
                  </a:cubicBezTo>
                  <a:cubicBezTo>
                    <a:pt x="44" y="17"/>
                    <a:pt x="44" y="18"/>
                    <a:pt x="43" y="19"/>
                  </a:cubicBezTo>
                  <a:cubicBezTo>
                    <a:pt x="43" y="20"/>
                    <a:pt x="42" y="20"/>
                    <a:pt x="41" y="20"/>
                  </a:cubicBezTo>
                  <a:cubicBezTo>
                    <a:pt x="39" y="20"/>
                    <a:pt x="38" y="22"/>
                    <a:pt x="39" y="24"/>
                  </a:cubicBezTo>
                  <a:cubicBezTo>
                    <a:pt x="39" y="25"/>
                    <a:pt x="39" y="26"/>
                    <a:pt x="40" y="27"/>
                  </a:cubicBezTo>
                  <a:cubicBezTo>
                    <a:pt x="40" y="28"/>
                    <a:pt x="39" y="29"/>
                    <a:pt x="39" y="29"/>
                  </a:cubicBezTo>
                  <a:cubicBezTo>
                    <a:pt x="37" y="29"/>
                    <a:pt x="36" y="28"/>
                    <a:pt x="35" y="27"/>
                  </a:cubicBezTo>
                  <a:cubicBezTo>
                    <a:pt x="35" y="26"/>
                    <a:pt x="35" y="25"/>
                    <a:pt x="35" y="23"/>
                  </a:cubicBezTo>
                  <a:cubicBezTo>
                    <a:pt x="36" y="21"/>
                    <a:pt x="37" y="20"/>
                    <a:pt x="37" y="17"/>
                  </a:cubicBezTo>
                  <a:cubicBezTo>
                    <a:pt x="37" y="16"/>
                    <a:pt x="37" y="15"/>
                    <a:pt x="36" y="15"/>
                  </a:cubicBezTo>
                  <a:cubicBezTo>
                    <a:pt x="35" y="14"/>
                    <a:pt x="33" y="14"/>
                    <a:pt x="32" y="14"/>
                  </a:cubicBezTo>
                  <a:cubicBezTo>
                    <a:pt x="30" y="13"/>
                    <a:pt x="29" y="14"/>
                    <a:pt x="28" y="16"/>
                  </a:cubicBezTo>
                  <a:cubicBezTo>
                    <a:pt x="27" y="17"/>
                    <a:pt x="26" y="17"/>
                    <a:pt x="25" y="18"/>
                  </a:cubicBezTo>
                  <a:cubicBezTo>
                    <a:pt x="24" y="18"/>
                    <a:pt x="24" y="18"/>
                    <a:pt x="23" y="19"/>
                  </a:cubicBezTo>
                  <a:cubicBezTo>
                    <a:pt x="22" y="19"/>
                    <a:pt x="21" y="20"/>
                    <a:pt x="21" y="22"/>
                  </a:cubicBezTo>
                  <a:cubicBezTo>
                    <a:pt x="21" y="23"/>
                    <a:pt x="22" y="23"/>
                    <a:pt x="22" y="24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21" y="26"/>
                    <a:pt x="20" y="26"/>
                    <a:pt x="20" y="27"/>
                  </a:cubicBez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2" y="29"/>
                    <a:pt x="23" y="29"/>
                    <a:pt x="23" y="30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3" y="32"/>
                    <a:pt x="25" y="34"/>
                    <a:pt x="26" y="35"/>
                  </a:cubicBezTo>
                  <a:cubicBezTo>
                    <a:pt x="27" y="35"/>
                    <a:pt x="27" y="34"/>
                    <a:pt x="27" y="33"/>
                  </a:cubicBezTo>
                  <a:cubicBezTo>
                    <a:pt x="27" y="33"/>
                    <a:pt x="27" y="32"/>
                    <a:pt x="27" y="32"/>
                  </a:cubicBezTo>
                  <a:cubicBezTo>
                    <a:pt x="27" y="31"/>
                    <a:pt x="28" y="31"/>
                    <a:pt x="28" y="30"/>
                  </a:cubicBezTo>
                  <a:cubicBezTo>
                    <a:pt x="28" y="29"/>
                    <a:pt x="29" y="28"/>
                    <a:pt x="28" y="26"/>
                  </a:cubicBezTo>
                  <a:cubicBezTo>
                    <a:pt x="28" y="25"/>
                    <a:pt x="27" y="24"/>
                    <a:pt x="27" y="23"/>
                  </a:cubicBezTo>
                  <a:cubicBezTo>
                    <a:pt x="26" y="22"/>
                    <a:pt x="27" y="20"/>
                    <a:pt x="28" y="20"/>
                  </a:cubicBezTo>
                  <a:cubicBezTo>
                    <a:pt x="29" y="19"/>
                    <a:pt x="30" y="19"/>
                    <a:pt x="31" y="19"/>
                  </a:cubicBezTo>
                  <a:cubicBezTo>
                    <a:pt x="31" y="18"/>
                    <a:pt x="32" y="19"/>
                    <a:pt x="32" y="20"/>
                  </a:cubicBezTo>
                  <a:cubicBezTo>
                    <a:pt x="32" y="21"/>
                    <a:pt x="32" y="22"/>
                    <a:pt x="32" y="23"/>
                  </a:cubicBezTo>
                  <a:cubicBezTo>
                    <a:pt x="31" y="25"/>
                    <a:pt x="32" y="26"/>
                    <a:pt x="33" y="27"/>
                  </a:cubicBezTo>
                  <a:cubicBezTo>
                    <a:pt x="34" y="28"/>
                    <a:pt x="35" y="29"/>
                    <a:pt x="36" y="29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30"/>
                    <a:pt x="38" y="31"/>
                    <a:pt x="38" y="31"/>
                  </a:cubicBezTo>
                  <a:cubicBezTo>
                    <a:pt x="38" y="31"/>
                    <a:pt x="38" y="31"/>
                    <a:pt x="38" y="32"/>
                  </a:cubicBezTo>
                  <a:cubicBezTo>
                    <a:pt x="37" y="32"/>
                    <a:pt x="36" y="32"/>
                    <a:pt x="35" y="32"/>
                  </a:cubicBezTo>
                  <a:cubicBezTo>
                    <a:pt x="34" y="33"/>
                    <a:pt x="33" y="34"/>
                    <a:pt x="32" y="35"/>
                  </a:cubicBezTo>
                  <a:cubicBezTo>
                    <a:pt x="32" y="36"/>
                    <a:pt x="32" y="37"/>
                    <a:pt x="33" y="38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8"/>
                    <a:pt x="37" y="38"/>
                  </a:cubicBezTo>
                  <a:cubicBezTo>
                    <a:pt x="38" y="38"/>
                    <a:pt x="38" y="38"/>
                    <a:pt x="38" y="39"/>
                  </a:cubicBezTo>
                  <a:cubicBezTo>
                    <a:pt x="39" y="39"/>
                    <a:pt x="38" y="40"/>
                    <a:pt x="38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5" y="41"/>
                    <a:pt x="34" y="41"/>
                    <a:pt x="33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2"/>
                    <a:pt x="31" y="42"/>
                  </a:cubicBezTo>
                  <a:cubicBezTo>
                    <a:pt x="31" y="43"/>
                    <a:pt x="32" y="44"/>
                    <a:pt x="34" y="44"/>
                  </a:cubicBezTo>
                  <a:cubicBezTo>
                    <a:pt x="35" y="44"/>
                    <a:pt x="36" y="43"/>
                    <a:pt x="37" y="43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4"/>
                    <a:pt x="40" y="44"/>
                  </a:cubicBezTo>
                  <a:cubicBezTo>
                    <a:pt x="41" y="42"/>
                    <a:pt x="43" y="41"/>
                    <a:pt x="45" y="42"/>
                  </a:cubicBezTo>
                  <a:cubicBezTo>
                    <a:pt x="46" y="43"/>
                    <a:pt x="47" y="43"/>
                    <a:pt x="48" y="43"/>
                  </a:cubicBezTo>
                  <a:cubicBezTo>
                    <a:pt x="49" y="43"/>
                    <a:pt x="49" y="44"/>
                    <a:pt x="50" y="44"/>
                  </a:cubicBezTo>
                  <a:cubicBezTo>
                    <a:pt x="50" y="45"/>
                    <a:pt x="51" y="46"/>
                    <a:pt x="52" y="46"/>
                  </a:cubicBezTo>
                  <a:cubicBezTo>
                    <a:pt x="54" y="48"/>
                    <a:pt x="55" y="51"/>
                    <a:pt x="54" y="54"/>
                  </a:cubicBezTo>
                  <a:cubicBezTo>
                    <a:pt x="53" y="55"/>
                    <a:pt x="52" y="56"/>
                    <a:pt x="51" y="56"/>
                  </a:cubicBezTo>
                  <a:cubicBezTo>
                    <a:pt x="51" y="57"/>
                    <a:pt x="50" y="57"/>
                    <a:pt x="49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9" y="59"/>
                    <a:pt x="49" y="59"/>
                    <a:pt x="50" y="59"/>
                  </a:cubicBezTo>
                  <a:cubicBezTo>
                    <a:pt x="50" y="60"/>
                    <a:pt x="51" y="60"/>
                    <a:pt x="51" y="61"/>
                  </a:cubicBezTo>
                  <a:cubicBezTo>
                    <a:pt x="51" y="61"/>
                    <a:pt x="50" y="61"/>
                    <a:pt x="50" y="62"/>
                  </a:cubicBezTo>
                  <a:cubicBezTo>
                    <a:pt x="49" y="62"/>
                    <a:pt x="48" y="62"/>
                    <a:pt x="47" y="62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5" y="60"/>
                    <a:pt x="44" y="61"/>
                    <a:pt x="44" y="61"/>
                  </a:cubicBezTo>
                  <a:cubicBezTo>
                    <a:pt x="44" y="63"/>
                    <a:pt x="44" y="64"/>
                    <a:pt x="45" y="65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7" y="67"/>
                    <a:pt x="47" y="68"/>
                    <a:pt x="46" y="68"/>
                  </a:cubicBezTo>
                  <a:cubicBezTo>
                    <a:pt x="46" y="69"/>
                    <a:pt x="46" y="69"/>
                    <a:pt x="45" y="69"/>
                  </a:cubicBezTo>
                  <a:cubicBezTo>
                    <a:pt x="43" y="70"/>
                    <a:pt x="40" y="70"/>
                    <a:pt x="39" y="68"/>
                  </a:cubicBezTo>
                  <a:cubicBezTo>
                    <a:pt x="37" y="66"/>
                    <a:pt x="37" y="64"/>
                    <a:pt x="38" y="63"/>
                  </a:cubicBezTo>
                  <a:cubicBezTo>
                    <a:pt x="39" y="62"/>
                    <a:pt x="39" y="62"/>
                    <a:pt x="39" y="61"/>
                  </a:cubicBezTo>
                  <a:cubicBezTo>
                    <a:pt x="40" y="60"/>
                    <a:pt x="41" y="59"/>
                    <a:pt x="40" y="57"/>
                  </a:cubicBezTo>
                  <a:cubicBezTo>
                    <a:pt x="40" y="56"/>
                    <a:pt x="39" y="55"/>
                    <a:pt x="39" y="54"/>
                  </a:cubicBezTo>
                  <a:cubicBezTo>
                    <a:pt x="36" y="51"/>
                    <a:pt x="33" y="48"/>
                    <a:pt x="30" y="46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9" y="45"/>
                    <a:pt x="28" y="44"/>
                    <a:pt x="27" y="44"/>
                  </a:cubicBezTo>
                  <a:cubicBezTo>
                    <a:pt x="26" y="42"/>
                    <a:pt x="25" y="41"/>
                    <a:pt x="24" y="40"/>
                  </a:cubicBezTo>
                  <a:cubicBezTo>
                    <a:pt x="24" y="39"/>
                    <a:pt x="23" y="38"/>
                    <a:pt x="22" y="37"/>
                  </a:cubicBezTo>
                  <a:cubicBezTo>
                    <a:pt x="22" y="37"/>
                    <a:pt x="21" y="37"/>
                    <a:pt x="21" y="36"/>
                  </a:cubicBezTo>
                  <a:cubicBezTo>
                    <a:pt x="20" y="35"/>
                    <a:pt x="19" y="34"/>
                    <a:pt x="18" y="33"/>
                  </a:cubicBezTo>
                  <a:cubicBezTo>
                    <a:pt x="16" y="30"/>
                    <a:pt x="14" y="28"/>
                    <a:pt x="13" y="26"/>
                  </a:cubicBezTo>
                  <a:cubicBezTo>
                    <a:pt x="12" y="25"/>
                    <a:pt x="12" y="23"/>
                    <a:pt x="11" y="22"/>
                  </a:cubicBezTo>
                  <a:cubicBezTo>
                    <a:pt x="11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8" y="24"/>
                    <a:pt x="8" y="24"/>
                  </a:cubicBezTo>
                  <a:cubicBezTo>
                    <a:pt x="7" y="27"/>
                    <a:pt x="7" y="29"/>
                    <a:pt x="8" y="32"/>
                  </a:cubicBezTo>
                  <a:cubicBezTo>
                    <a:pt x="9" y="33"/>
                    <a:pt x="11" y="35"/>
                    <a:pt x="12" y="36"/>
                  </a:cubicBezTo>
                  <a:cubicBezTo>
                    <a:pt x="12" y="37"/>
                    <a:pt x="13" y="38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37"/>
                    <a:pt x="8" y="35"/>
                    <a:pt x="6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6"/>
                    <a:pt x="5" y="38"/>
                    <a:pt x="6" y="39"/>
                  </a:cubicBezTo>
                  <a:cubicBezTo>
                    <a:pt x="6" y="40"/>
                    <a:pt x="7" y="41"/>
                    <a:pt x="8" y="42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3"/>
                    <a:pt x="8" y="43"/>
                    <a:pt x="7" y="43"/>
                  </a:cubicBezTo>
                  <a:cubicBezTo>
                    <a:pt x="6" y="43"/>
                    <a:pt x="5" y="43"/>
                    <a:pt x="4" y="43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4" y="46"/>
                    <a:pt x="5" y="48"/>
                    <a:pt x="6" y="49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6" y="50"/>
                    <a:pt x="5" y="51"/>
                    <a:pt x="5" y="51"/>
                  </a:cubicBezTo>
                  <a:cubicBezTo>
                    <a:pt x="4" y="51"/>
                    <a:pt x="3" y="51"/>
                    <a:pt x="2" y="51"/>
                  </a:cubicBezTo>
                  <a:cubicBezTo>
                    <a:pt x="1" y="51"/>
                    <a:pt x="1" y="51"/>
                    <a:pt x="1" y="52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1" y="53"/>
                    <a:pt x="1" y="54"/>
                    <a:pt x="2" y="54"/>
                  </a:cubicBezTo>
                  <a:cubicBezTo>
                    <a:pt x="2" y="55"/>
                    <a:pt x="3" y="55"/>
                    <a:pt x="4" y="56"/>
                  </a:cubicBezTo>
                  <a:cubicBezTo>
                    <a:pt x="4" y="57"/>
                    <a:pt x="5" y="57"/>
                    <a:pt x="5" y="57"/>
                  </a:cubicBezTo>
                  <a:cubicBezTo>
                    <a:pt x="5" y="57"/>
                    <a:pt x="5" y="58"/>
                    <a:pt x="4" y="59"/>
                  </a:cubicBezTo>
                  <a:cubicBezTo>
                    <a:pt x="3" y="59"/>
                    <a:pt x="3" y="59"/>
                    <a:pt x="2" y="59"/>
                  </a:cubicBezTo>
                  <a:cubicBezTo>
                    <a:pt x="1" y="60"/>
                    <a:pt x="0" y="61"/>
                    <a:pt x="1" y="62"/>
                  </a:cubicBezTo>
                  <a:cubicBezTo>
                    <a:pt x="2" y="63"/>
                    <a:pt x="3" y="63"/>
                    <a:pt x="4" y="64"/>
                  </a:cubicBezTo>
                  <a:cubicBezTo>
                    <a:pt x="5" y="64"/>
                    <a:pt x="5" y="65"/>
                    <a:pt x="4" y="66"/>
                  </a:cubicBezTo>
                  <a:cubicBezTo>
                    <a:pt x="4" y="66"/>
                    <a:pt x="3" y="66"/>
                    <a:pt x="3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3" y="69"/>
                    <a:pt x="3" y="70"/>
                    <a:pt x="4" y="70"/>
                  </a:cubicBezTo>
                  <a:cubicBezTo>
                    <a:pt x="4" y="70"/>
                    <a:pt x="5" y="71"/>
                    <a:pt x="5" y="71"/>
                  </a:cubicBezTo>
                  <a:cubicBezTo>
                    <a:pt x="6" y="72"/>
                    <a:pt x="6" y="72"/>
                    <a:pt x="7" y="73"/>
                  </a:cubicBezTo>
                  <a:cubicBezTo>
                    <a:pt x="7" y="73"/>
                    <a:pt x="7" y="74"/>
                    <a:pt x="7" y="74"/>
                  </a:cubicBezTo>
                  <a:cubicBezTo>
                    <a:pt x="8" y="74"/>
                    <a:pt x="9" y="74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5"/>
                    <a:pt x="11" y="75"/>
                    <a:pt x="12" y="75"/>
                  </a:cubicBezTo>
                  <a:cubicBezTo>
                    <a:pt x="12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0" y="76"/>
                    <a:pt x="10" y="76"/>
                  </a:cubicBezTo>
                  <a:cubicBezTo>
                    <a:pt x="10" y="76"/>
                    <a:pt x="9" y="76"/>
                    <a:pt x="9" y="76"/>
                  </a:cubicBezTo>
                  <a:cubicBezTo>
                    <a:pt x="9" y="76"/>
                    <a:pt x="9" y="76"/>
                    <a:pt x="8" y="76"/>
                  </a:cubicBezTo>
                  <a:cubicBezTo>
                    <a:pt x="8" y="75"/>
                    <a:pt x="7" y="75"/>
                    <a:pt x="6" y="75"/>
                  </a:cubicBezTo>
                  <a:cubicBezTo>
                    <a:pt x="6" y="76"/>
                    <a:pt x="5" y="76"/>
                    <a:pt x="5" y="77"/>
                  </a:cubicBezTo>
                  <a:cubicBezTo>
                    <a:pt x="4" y="78"/>
                    <a:pt x="4" y="79"/>
                    <a:pt x="3" y="79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1"/>
                    <a:pt x="3" y="82"/>
                    <a:pt x="4" y="82"/>
                  </a:cubicBezTo>
                  <a:cubicBezTo>
                    <a:pt x="4" y="83"/>
                    <a:pt x="5" y="84"/>
                    <a:pt x="5" y="85"/>
                  </a:cubicBezTo>
                  <a:cubicBezTo>
                    <a:pt x="5" y="85"/>
                    <a:pt x="6" y="86"/>
                    <a:pt x="6" y="86"/>
                  </a:cubicBezTo>
                  <a:cubicBezTo>
                    <a:pt x="7" y="86"/>
                    <a:pt x="8" y="86"/>
                    <a:pt x="8" y="87"/>
                  </a:cubicBezTo>
                  <a:cubicBezTo>
                    <a:pt x="9" y="88"/>
                    <a:pt x="9" y="89"/>
                    <a:pt x="10" y="91"/>
                  </a:cubicBezTo>
                  <a:cubicBezTo>
                    <a:pt x="10" y="92"/>
                    <a:pt x="11" y="93"/>
                    <a:pt x="11" y="95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100"/>
                    <a:pt x="13" y="101"/>
                    <a:pt x="14" y="102"/>
                  </a:cubicBezTo>
                  <a:cubicBezTo>
                    <a:pt x="14" y="104"/>
                    <a:pt x="15" y="105"/>
                    <a:pt x="15" y="107"/>
                  </a:cubicBezTo>
                  <a:cubicBezTo>
                    <a:pt x="16" y="108"/>
                    <a:pt x="16" y="109"/>
                    <a:pt x="16" y="110"/>
                  </a:cubicBezTo>
                  <a:cubicBezTo>
                    <a:pt x="16" y="111"/>
                    <a:pt x="17" y="113"/>
                    <a:pt x="18" y="114"/>
                  </a:cubicBezTo>
                  <a:cubicBezTo>
                    <a:pt x="18" y="115"/>
                    <a:pt x="18" y="116"/>
                    <a:pt x="17" y="117"/>
                  </a:cubicBezTo>
                  <a:cubicBezTo>
                    <a:pt x="17" y="117"/>
                    <a:pt x="17" y="117"/>
                    <a:pt x="16" y="118"/>
                  </a:cubicBezTo>
                  <a:cubicBezTo>
                    <a:pt x="16" y="118"/>
                    <a:pt x="16" y="119"/>
                    <a:pt x="16" y="119"/>
                  </a:cubicBezTo>
                  <a:cubicBezTo>
                    <a:pt x="17" y="120"/>
                    <a:pt x="17" y="122"/>
                    <a:pt x="18" y="123"/>
                  </a:cubicBezTo>
                  <a:cubicBezTo>
                    <a:pt x="18" y="123"/>
                    <a:pt x="19" y="124"/>
                    <a:pt x="19" y="124"/>
                  </a:cubicBezTo>
                  <a:cubicBezTo>
                    <a:pt x="20" y="125"/>
                    <a:pt x="20" y="126"/>
                    <a:pt x="21" y="126"/>
                  </a:cubicBezTo>
                  <a:cubicBezTo>
                    <a:pt x="22" y="127"/>
                    <a:pt x="22" y="128"/>
                    <a:pt x="22" y="128"/>
                  </a:cubicBezTo>
                  <a:cubicBezTo>
                    <a:pt x="23" y="129"/>
                    <a:pt x="23" y="129"/>
                    <a:pt x="23" y="130"/>
                  </a:cubicBezTo>
                  <a:cubicBezTo>
                    <a:pt x="24" y="130"/>
                    <a:pt x="25" y="131"/>
                    <a:pt x="25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1"/>
                    <a:pt x="27" y="130"/>
                    <a:pt x="27" y="129"/>
                  </a:cubicBezTo>
                  <a:cubicBezTo>
                    <a:pt x="27" y="129"/>
                    <a:pt x="27" y="128"/>
                    <a:pt x="27" y="127"/>
                  </a:cubicBezTo>
                  <a:cubicBezTo>
                    <a:pt x="26" y="126"/>
                    <a:pt x="26" y="125"/>
                    <a:pt x="27" y="124"/>
                  </a:cubicBezTo>
                  <a:cubicBezTo>
                    <a:pt x="28" y="124"/>
                    <a:pt x="29" y="123"/>
                    <a:pt x="30" y="122"/>
                  </a:cubicBezTo>
                  <a:cubicBezTo>
                    <a:pt x="31" y="122"/>
                    <a:pt x="33" y="121"/>
                    <a:pt x="35" y="121"/>
                  </a:cubicBezTo>
                  <a:cubicBezTo>
                    <a:pt x="37" y="121"/>
                    <a:pt x="40" y="120"/>
                    <a:pt x="42" y="120"/>
                  </a:cubicBezTo>
                  <a:cubicBezTo>
                    <a:pt x="44" y="119"/>
                    <a:pt x="46" y="119"/>
                    <a:pt x="49" y="118"/>
                  </a:cubicBezTo>
                  <a:cubicBezTo>
                    <a:pt x="50" y="118"/>
                    <a:pt x="51" y="117"/>
                    <a:pt x="50" y="116"/>
                  </a:cubicBezTo>
                  <a:cubicBezTo>
                    <a:pt x="50" y="115"/>
                    <a:pt x="50" y="115"/>
                    <a:pt x="51" y="114"/>
                  </a:cubicBezTo>
                  <a:cubicBezTo>
                    <a:pt x="51" y="114"/>
                    <a:pt x="52" y="113"/>
                    <a:pt x="52" y="113"/>
                  </a:cubicBezTo>
                  <a:cubicBezTo>
                    <a:pt x="53" y="113"/>
                    <a:pt x="53" y="112"/>
                    <a:pt x="52" y="112"/>
                  </a:cubicBezTo>
                  <a:cubicBezTo>
                    <a:pt x="52" y="112"/>
                    <a:pt x="52" y="111"/>
                    <a:pt x="52" y="111"/>
                  </a:cubicBezTo>
                  <a:cubicBezTo>
                    <a:pt x="51" y="111"/>
                    <a:pt x="50" y="110"/>
                    <a:pt x="50" y="108"/>
                  </a:cubicBezTo>
                  <a:cubicBezTo>
                    <a:pt x="51" y="106"/>
                    <a:pt x="52" y="105"/>
                    <a:pt x="55" y="106"/>
                  </a:cubicBezTo>
                  <a:cubicBezTo>
                    <a:pt x="56" y="106"/>
                    <a:pt x="57" y="107"/>
                    <a:pt x="58" y="108"/>
                  </a:cubicBezTo>
                  <a:cubicBezTo>
                    <a:pt x="60" y="109"/>
                    <a:pt x="60" y="112"/>
                    <a:pt x="58" y="113"/>
                  </a:cubicBezTo>
                  <a:cubicBezTo>
                    <a:pt x="57" y="114"/>
                    <a:pt x="57" y="115"/>
                    <a:pt x="56" y="115"/>
                  </a:cubicBezTo>
                  <a:cubicBezTo>
                    <a:pt x="55" y="116"/>
                    <a:pt x="56" y="116"/>
                    <a:pt x="56" y="117"/>
                  </a:cubicBezTo>
                  <a:cubicBezTo>
                    <a:pt x="56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6" y="118"/>
                    <a:pt x="55" y="119"/>
                    <a:pt x="54" y="119"/>
                  </a:cubicBezTo>
                  <a:cubicBezTo>
                    <a:pt x="53" y="120"/>
                    <a:pt x="51" y="121"/>
                    <a:pt x="49" y="122"/>
                  </a:cubicBezTo>
                  <a:cubicBezTo>
                    <a:pt x="48" y="122"/>
                    <a:pt x="48" y="123"/>
                    <a:pt x="47" y="123"/>
                  </a:cubicBezTo>
                  <a:cubicBezTo>
                    <a:pt x="45" y="124"/>
                    <a:pt x="45" y="124"/>
                    <a:pt x="44" y="123"/>
                  </a:cubicBezTo>
                  <a:cubicBezTo>
                    <a:pt x="44" y="123"/>
                    <a:pt x="44" y="122"/>
                    <a:pt x="44" y="122"/>
                  </a:cubicBezTo>
                  <a:cubicBezTo>
                    <a:pt x="43" y="122"/>
                    <a:pt x="43" y="121"/>
                    <a:pt x="42" y="122"/>
                  </a:cubicBezTo>
                  <a:cubicBezTo>
                    <a:pt x="40" y="123"/>
                    <a:pt x="40" y="125"/>
                    <a:pt x="41" y="127"/>
                  </a:cubicBezTo>
                  <a:cubicBezTo>
                    <a:pt x="41" y="127"/>
                    <a:pt x="41" y="128"/>
                    <a:pt x="41" y="129"/>
                  </a:cubicBezTo>
                  <a:cubicBezTo>
                    <a:pt x="40" y="130"/>
                    <a:pt x="40" y="131"/>
                    <a:pt x="40" y="132"/>
                  </a:cubicBezTo>
                  <a:cubicBezTo>
                    <a:pt x="40" y="133"/>
                    <a:pt x="40" y="135"/>
                    <a:pt x="41" y="136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42" y="136"/>
                    <a:pt x="43" y="136"/>
                    <a:pt x="43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4" y="135"/>
                    <a:pt x="44" y="136"/>
                    <a:pt x="44" y="136"/>
                  </a:cubicBezTo>
                  <a:cubicBezTo>
                    <a:pt x="45" y="137"/>
                    <a:pt x="45" y="137"/>
                    <a:pt x="46" y="138"/>
                  </a:cubicBezTo>
                  <a:cubicBezTo>
                    <a:pt x="47" y="139"/>
                    <a:pt x="49" y="140"/>
                    <a:pt x="51" y="139"/>
                  </a:cubicBezTo>
                  <a:cubicBezTo>
                    <a:pt x="52" y="138"/>
                    <a:pt x="53" y="138"/>
                    <a:pt x="53" y="139"/>
                  </a:cubicBezTo>
                  <a:cubicBezTo>
                    <a:pt x="54" y="139"/>
                    <a:pt x="55" y="140"/>
                    <a:pt x="55" y="140"/>
                  </a:cubicBezTo>
                  <a:cubicBezTo>
                    <a:pt x="56" y="141"/>
                    <a:pt x="58" y="142"/>
                    <a:pt x="59" y="141"/>
                  </a:cubicBezTo>
                  <a:cubicBezTo>
                    <a:pt x="60" y="141"/>
                    <a:pt x="61" y="141"/>
                    <a:pt x="62" y="142"/>
                  </a:cubicBezTo>
                  <a:cubicBezTo>
                    <a:pt x="62" y="143"/>
                    <a:pt x="63" y="143"/>
                    <a:pt x="63" y="143"/>
                  </a:cubicBezTo>
                  <a:cubicBezTo>
                    <a:pt x="64" y="144"/>
                    <a:pt x="65" y="144"/>
                    <a:pt x="66" y="144"/>
                  </a:cubicBezTo>
                  <a:cubicBezTo>
                    <a:pt x="67" y="143"/>
                    <a:pt x="67" y="143"/>
                    <a:pt x="68" y="142"/>
                  </a:cubicBezTo>
                  <a:cubicBezTo>
                    <a:pt x="69" y="142"/>
                    <a:pt x="69" y="142"/>
                    <a:pt x="70" y="142"/>
                  </a:cubicBezTo>
                  <a:cubicBezTo>
                    <a:pt x="71" y="142"/>
                    <a:pt x="73" y="142"/>
                    <a:pt x="74" y="142"/>
                  </a:cubicBezTo>
                  <a:cubicBezTo>
                    <a:pt x="75" y="141"/>
                    <a:pt x="76" y="140"/>
                    <a:pt x="77" y="140"/>
                  </a:cubicBezTo>
                  <a:cubicBezTo>
                    <a:pt x="77" y="139"/>
                    <a:pt x="78" y="139"/>
                    <a:pt x="79" y="139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4" y="140"/>
                    <a:pt x="85" y="139"/>
                    <a:pt x="86" y="137"/>
                  </a:cubicBezTo>
                  <a:cubicBezTo>
                    <a:pt x="86" y="137"/>
                    <a:pt x="87" y="136"/>
                    <a:pt x="87" y="136"/>
                  </a:cubicBezTo>
                  <a:cubicBezTo>
                    <a:pt x="87" y="136"/>
                    <a:pt x="87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8"/>
                    <a:pt x="89" y="138"/>
                    <a:pt x="90" y="137"/>
                  </a:cubicBezTo>
                  <a:cubicBezTo>
                    <a:pt x="90" y="137"/>
                    <a:pt x="90" y="137"/>
                    <a:pt x="90" y="136"/>
                  </a:cubicBezTo>
                  <a:cubicBezTo>
                    <a:pt x="91" y="134"/>
                    <a:pt x="91" y="132"/>
                    <a:pt x="90" y="130"/>
                  </a:cubicBezTo>
                  <a:cubicBezTo>
                    <a:pt x="90" y="129"/>
                    <a:pt x="90" y="128"/>
                    <a:pt x="90" y="127"/>
                  </a:cubicBezTo>
                  <a:cubicBezTo>
                    <a:pt x="91" y="126"/>
                    <a:pt x="90" y="124"/>
                    <a:pt x="89" y="123"/>
                  </a:cubicBezTo>
                  <a:cubicBezTo>
                    <a:pt x="88" y="122"/>
                    <a:pt x="88" y="122"/>
                    <a:pt x="88" y="123"/>
                  </a:cubicBezTo>
                  <a:cubicBezTo>
                    <a:pt x="87" y="123"/>
                    <a:pt x="87" y="123"/>
                    <a:pt x="87" y="124"/>
                  </a:cubicBezTo>
                  <a:cubicBezTo>
                    <a:pt x="86" y="124"/>
                    <a:pt x="86" y="125"/>
                    <a:pt x="85" y="125"/>
                  </a:cubicBezTo>
                  <a:cubicBezTo>
                    <a:pt x="85" y="124"/>
                    <a:pt x="84" y="124"/>
                    <a:pt x="83" y="124"/>
                  </a:cubicBezTo>
                  <a:cubicBezTo>
                    <a:pt x="81" y="122"/>
                    <a:pt x="78" y="121"/>
                    <a:pt x="76" y="120"/>
                  </a:cubicBezTo>
                  <a:cubicBezTo>
                    <a:pt x="75" y="119"/>
                    <a:pt x="74" y="119"/>
                    <a:pt x="73" y="119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3" y="117"/>
                    <a:pt x="74" y="117"/>
                    <a:pt x="74" y="117"/>
                  </a:cubicBezTo>
                  <a:cubicBezTo>
                    <a:pt x="74" y="117"/>
                    <a:pt x="75" y="117"/>
                    <a:pt x="75" y="117"/>
                  </a:cubicBezTo>
                  <a:cubicBezTo>
                    <a:pt x="75" y="117"/>
                    <a:pt x="75" y="116"/>
                    <a:pt x="75" y="116"/>
                  </a:cubicBezTo>
                  <a:cubicBezTo>
                    <a:pt x="74" y="115"/>
                    <a:pt x="73" y="115"/>
                    <a:pt x="73" y="114"/>
                  </a:cubicBezTo>
                  <a:cubicBezTo>
                    <a:pt x="71" y="112"/>
                    <a:pt x="71" y="110"/>
                    <a:pt x="73" y="108"/>
                  </a:cubicBezTo>
                  <a:cubicBezTo>
                    <a:pt x="74" y="107"/>
                    <a:pt x="75" y="106"/>
                    <a:pt x="77" y="106"/>
                  </a:cubicBezTo>
                  <a:cubicBezTo>
                    <a:pt x="78" y="106"/>
                    <a:pt x="80" y="107"/>
                    <a:pt x="80" y="108"/>
                  </a:cubicBezTo>
                  <a:cubicBezTo>
                    <a:pt x="81" y="109"/>
                    <a:pt x="81" y="111"/>
                    <a:pt x="80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8" y="112"/>
                    <a:pt x="78" y="113"/>
                    <a:pt x="78" y="113"/>
                  </a:cubicBezTo>
                  <a:cubicBezTo>
                    <a:pt x="78" y="113"/>
                    <a:pt x="78" y="114"/>
                    <a:pt x="78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81" y="115"/>
                    <a:pt x="81" y="115"/>
                    <a:pt x="80" y="117"/>
                  </a:cubicBezTo>
                  <a:cubicBezTo>
                    <a:pt x="80" y="118"/>
                    <a:pt x="81" y="119"/>
                    <a:pt x="82" y="119"/>
                  </a:cubicBezTo>
                  <a:cubicBezTo>
                    <a:pt x="83" y="119"/>
                    <a:pt x="84" y="119"/>
                    <a:pt x="84" y="119"/>
                  </a:cubicBezTo>
                  <a:cubicBezTo>
                    <a:pt x="88" y="120"/>
                    <a:pt x="91" y="121"/>
                    <a:pt x="95" y="122"/>
                  </a:cubicBezTo>
                  <a:cubicBezTo>
                    <a:pt x="96" y="122"/>
                    <a:pt x="98" y="123"/>
                    <a:pt x="100" y="123"/>
                  </a:cubicBezTo>
                  <a:cubicBezTo>
                    <a:pt x="101" y="124"/>
                    <a:pt x="102" y="125"/>
                    <a:pt x="103" y="125"/>
                  </a:cubicBezTo>
                  <a:cubicBezTo>
                    <a:pt x="104" y="126"/>
                    <a:pt x="105" y="126"/>
                    <a:pt x="106" y="125"/>
                  </a:cubicBezTo>
                  <a:cubicBezTo>
                    <a:pt x="107" y="125"/>
                    <a:pt x="108" y="124"/>
                    <a:pt x="110" y="124"/>
                  </a:cubicBezTo>
                  <a:cubicBezTo>
                    <a:pt x="111" y="124"/>
                    <a:pt x="111" y="124"/>
                    <a:pt x="112" y="123"/>
                  </a:cubicBezTo>
                  <a:cubicBezTo>
                    <a:pt x="113" y="123"/>
                    <a:pt x="113" y="123"/>
                    <a:pt x="114" y="122"/>
                  </a:cubicBezTo>
                  <a:cubicBezTo>
                    <a:pt x="115" y="122"/>
                    <a:pt x="116" y="121"/>
                    <a:pt x="116" y="120"/>
                  </a:cubicBezTo>
                  <a:cubicBezTo>
                    <a:pt x="116" y="119"/>
                    <a:pt x="117" y="118"/>
                    <a:pt x="118" y="117"/>
                  </a:cubicBezTo>
                  <a:cubicBezTo>
                    <a:pt x="118" y="117"/>
                    <a:pt x="119" y="116"/>
                    <a:pt x="120" y="116"/>
                  </a:cubicBezTo>
                  <a:cubicBezTo>
                    <a:pt x="120" y="115"/>
                    <a:pt x="120" y="114"/>
                    <a:pt x="120" y="113"/>
                  </a:cubicBezTo>
                  <a:cubicBezTo>
                    <a:pt x="119" y="112"/>
                    <a:pt x="119" y="111"/>
                    <a:pt x="118" y="110"/>
                  </a:cubicBezTo>
                  <a:cubicBezTo>
                    <a:pt x="118" y="109"/>
                    <a:pt x="117" y="108"/>
                    <a:pt x="116" y="107"/>
                  </a:cubicBezTo>
                  <a:cubicBezTo>
                    <a:pt x="116" y="106"/>
                    <a:pt x="115" y="105"/>
                    <a:pt x="114" y="105"/>
                  </a:cubicBezTo>
                  <a:cubicBezTo>
                    <a:pt x="113" y="104"/>
                    <a:pt x="113" y="104"/>
                    <a:pt x="113" y="103"/>
                  </a:cubicBezTo>
                  <a:cubicBezTo>
                    <a:pt x="114" y="103"/>
                    <a:pt x="114" y="102"/>
                    <a:pt x="114" y="102"/>
                  </a:cubicBezTo>
                  <a:cubicBezTo>
                    <a:pt x="114" y="101"/>
                    <a:pt x="113" y="100"/>
                    <a:pt x="113" y="100"/>
                  </a:cubicBezTo>
                  <a:cubicBezTo>
                    <a:pt x="113" y="100"/>
                    <a:pt x="112" y="100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1" y="99"/>
                    <a:pt x="110" y="99"/>
                    <a:pt x="110" y="99"/>
                  </a:cubicBezTo>
                  <a:cubicBezTo>
                    <a:pt x="109" y="100"/>
                    <a:pt x="108" y="100"/>
                    <a:pt x="107" y="101"/>
                  </a:cubicBezTo>
                  <a:cubicBezTo>
                    <a:pt x="107" y="101"/>
                    <a:pt x="107" y="102"/>
                    <a:pt x="107" y="103"/>
                  </a:cubicBezTo>
                  <a:cubicBezTo>
                    <a:pt x="108" y="103"/>
                    <a:pt x="108" y="104"/>
                    <a:pt x="108" y="104"/>
                  </a:cubicBezTo>
                  <a:cubicBezTo>
                    <a:pt x="108" y="104"/>
                    <a:pt x="107" y="105"/>
                    <a:pt x="107" y="105"/>
                  </a:cubicBezTo>
                  <a:cubicBezTo>
                    <a:pt x="105" y="106"/>
                    <a:pt x="104" y="107"/>
                    <a:pt x="103" y="108"/>
                  </a:cubicBezTo>
                  <a:cubicBezTo>
                    <a:pt x="102" y="110"/>
                    <a:pt x="101" y="111"/>
                    <a:pt x="101" y="112"/>
                  </a:cubicBezTo>
                  <a:cubicBezTo>
                    <a:pt x="100" y="114"/>
                    <a:pt x="100" y="115"/>
                    <a:pt x="101" y="116"/>
                  </a:cubicBezTo>
                  <a:cubicBezTo>
                    <a:pt x="101" y="116"/>
                    <a:pt x="102" y="116"/>
                    <a:pt x="102" y="116"/>
                  </a:cubicBezTo>
                  <a:cubicBezTo>
                    <a:pt x="103" y="117"/>
                    <a:pt x="103" y="118"/>
                    <a:pt x="102" y="119"/>
                  </a:cubicBezTo>
                  <a:cubicBezTo>
                    <a:pt x="100" y="119"/>
                    <a:pt x="99" y="120"/>
                    <a:pt x="97" y="119"/>
                  </a:cubicBezTo>
                  <a:cubicBezTo>
                    <a:pt x="94" y="119"/>
                    <a:pt x="92" y="118"/>
                    <a:pt x="90" y="117"/>
                  </a:cubicBezTo>
                  <a:cubicBezTo>
                    <a:pt x="89" y="116"/>
                    <a:pt x="89" y="115"/>
                    <a:pt x="88" y="115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9" y="114"/>
                    <a:pt x="89" y="114"/>
                    <a:pt x="90" y="114"/>
                  </a:cubicBezTo>
                  <a:cubicBezTo>
                    <a:pt x="90" y="114"/>
                    <a:pt x="91" y="115"/>
                    <a:pt x="91" y="115"/>
                  </a:cubicBezTo>
                  <a:cubicBezTo>
                    <a:pt x="92" y="115"/>
                    <a:pt x="92" y="114"/>
                    <a:pt x="92" y="113"/>
                  </a:cubicBezTo>
                  <a:cubicBezTo>
                    <a:pt x="92" y="112"/>
                    <a:pt x="93" y="112"/>
                    <a:pt x="94" y="112"/>
                  </a:cubicBezTo>
                  <a:cubicBezTo>
                    <a:pt x="95" y="112"/>
                    <a:pt x="95" y="112"/>
                    <a:pt x="96" y="112"/>
                  </a:cubicBezTo>
                  <a:cubicBezTo>
                    <a:pt x="96" y="112"/>
                    <a:pt x="97" y="112"/>
                    <a:pt x="97" y="112"/>
                  </a:cubicBezTo>
                  <a:cubicBezTo>
                    <a:pt x="97" y="111"/>
                    <a:pt x="97" y="111"/>
                    <a:pt x="97" y="110"/>
                  </a:cubicBezTo>
                  <a:cubicBezTo>
                    <a:pt x="96" y="110"/>
                    <a:pt x="96" y="109"/>
                    <a:pt x="96" y="108"/>
                  </a:cubicBezTo>
                  <a:cubicBezTo>
                    <a:pt x="96" y="107"/>
                    <a:pt x="96" y="105"/>
                    <a:pt x="96" y="104"/>
                  </a:cubicBezTo>
                  <a:cubicBezTo>
                    <a:pt x="96" y="102"/>
                    <a:pt x="95" y="101"/>
                    <a:pt x="93" y="100"/>
                  </a:cubicBezTo>
                  <a:cubicBezTo>
                    <a:pt x="92" y="99"/>
                    <a:pt x="91" y="99"/>
                    <a:pt x="90" y="99"/>
                  </a:cubicBezTo>
                  <a:cubicBezTo>
                    <a:pt x="89" y="98"/>
                    <a:pt x="89" y="98"/>
                    <a:pt x="88" y="98"/>
                  </a:cubicBezTo>
                  <a:cubicBezTo>
                    <a:pt x="87" y="98"/>
                    <a:pt x="86" y="98"/>
                    <a:pt x="84" y="97"/>
                  </a:cubicBezTo>
                  <a:cubicBezTo>
                    <a:pt x="83" y="96"/>
                    <a:pt x="83" y="95"/>
                    <a:pt x="83" y="94"/>
                  </a:cubicBezTo>
                  <a:cubicBezTo>
                    <a:pt x="83" y="94"/>
                    <a:pt x="83" y="94"/>
                    <a:pt x="83" y="93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3" y="88"/>
                    <a:pt x="84" y="87"/>
                    <a:pt x="85" y="87"/>
                  </a:cubicBezTo>
                  <a:cubicBezTo>
                    <a:pt x="85" y="86"/>
                    <a:pt x="85" y="86"/>
                    <a:pt x="86" y="86"/>
                  </a:cubicBezTo>
                  <a:cubicBezTo>
                    <a:pt x="86" y="86"/>
                    <a:pt x="87" y="85"/>
                    <a:pt x="88" y="86"/>
                  </a:cubicBezTo>
                  <a:cubicBezTo>
                    <a:pt x="88" y="86"/>
                    <a:pt x="89" y="86"/>
                    <a:pt x="90" y="87"/>
                  </a:cubicBezTo>
                  <a:cubicBezTo>
                    <a:pt x="90" y="87"/>
                    <a:pt x="91" y="88"/>
                    <a:pt x="91" y="89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3"/>
                    <a:pt x="91" y="94"/>
                    <a:pt x="93" y="95"/>
                  </a:cubicBezTo>
                  <a:cubicBezTo>
                    <a:pt x="93" y="96"/>
                    <a:pt x="94" y="95"/>
                    <a:pt x="95" y="95"/>
                  </a:cubicBezTo>
                  <a:cubicBezTo>
                    <a:pt x="95" y="94"/>
                    <a:pt x="96" y="94"/>
                    <a:pt x="97" y="93"/>
                  </a:cubicBezTo>
                  <a:cubicBezTo>
                    <a:pt x="97" y="92"/>
                    <a:pt x="98" y="93"/>
                    <a:pt x="98" y="93"/>
                  </a:cubicBezTo>
                  <a:cubicBezTo>
                    <a:pt x="98" y="93"/>
                    <a:pt x="98" y="93"/>
                    <a:pt x="98" y="94"/>
                  </a:cubicBezTo>
                  <a:cubicBezTo>
                    <a:pt x="99" y="95"/>
                    <a:pt x="100" y="96"/>
                    <a:pt x="101" y="96"/>
                  </a:cubicBezTo>
                  <a:cubicBezTo>
                    <a:pt x="102" y="96"/>
                    <a:pt x="103" y="96"/>
                    <a:pt x="103" y="95"/>
                  </a:cubicBezTo>
                  <a:cubicBezTo>
                    <a:pt x="104" y="95"/>
                    <a:pt x="104" y="94"/>
                    <a:pt x="105" y="93"/>
                  </a:cubicBezTo>
                  <a:cubicBezTo>
                    <a:pt x="105" y="93"/>
                    <a:pt x="106" y="92"/>
                    <a:pt x="106" y="93"/>
                  </a:cubicBezTo>
                  <a:cubicBezTo>
                    <a:pt x="107" y="94"/>
                    <a:pt x="108" y="94"/>
                    <a:pt x="109" y="94"/>
                  </a:cubicBezTo>
                  <a:cubicBezTo>
                    <a:pt x="110" y="94"/>
                    <a:pt x="111" y="94"/>
                    <a:pt x="111" y="93"/>
                  </a:cubicBezTo>
                  <a:cubicBezTo>
                    <a:pt x="112" y="92"/>
                    <a:pt x="112" y="91"/>
                    <a:pt x="112" y="90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3" y="88"/>
                    <a:pt x="113" y="89"/>
                    <a:pt x="113" y="89"/>
                  </a:cubicBezTo>
                  <a:cubicBezTo>
                    <a:pt x="114" y="90"/>
                    <a:pt x="115" y="91"/>
                    <a:pt x="117" y="90"/>
                  </a:cubicBezTo>
                  <a:cubicBezTo>
                    <a:pt x="118" y="90"/>
                    <a:pt x="118" y="90"/>
                    <a:pt x="118" y="89"/>
                  </a:cubicBezTo>
                  <a:cubicBezTo>
                    <a:pt x="118" y="88"/>
                    <a:pt x="118" y="87"/>
                    <a:pt x="118" y="86"/>
                  </a:cubicBezTo>
                  <a:cubicBezTo>
                    <a:pt x="118" y="85"/>
                    <a:pt x="118" y="85"/>
                    <a:pt x="119" y="85"/>
                  </a:cubicBezTo>
                  <a:cubicBezTo>
                    <a:pt x="120" y="85"/>
                    <a:pt x="121" y="85"/>
                    <a:pt x="121" y="85"/>
                  </a:cubicBezTo>
                  <a:cubicBezTo>
                    <a:pt x="122" y="85"/>
                    <a:pt x="123" y="85"/>
                    <a:pt x="123" y="84"/>
                  </a:cubicBezTo>
                  <a:cubicBezTo>
                    <a:pt x="123" y="84"/>
                    <a:pt x="124" y="84"/>
                    <a:pt x="124" y="84"/>
                  </a:cubicBezTo>
                  <a:cubicBezTo>
                    <a:pt x="123" y="83"/>
                    <a:pt x="123" y="82"/>
                    <a:pt x="123" y="81"/>
                  </a:cubicBezTo>
                  <a:cubicBezTo>
                    <a:pt x="123" y="80"/>
                    <a:pt x="123" y="80"/>
                    <a:pt x="124" y="79"/>
                  </a:cubicBezTo>
                  <a:cubicBezTo>
                    <a:pt x="125" y="79"/>
                    <a:pt x="126" y="79"/>
                    <a:pt x="127" y="79"/>
                  </a:cubicBezTo>
                  <a:cubicBezTo>
                    <a:pt x="128" y="78"/>
                    <a:pt x="128" y="77"/>
                    <a:pt x="128" y="77"/>
                  </a:cubicBezTo>
                  <a:cubicBezTo>
                    <a:pt x="127" y="76"/>
                    <a:pt x="127" y="75"/>
                    <a:pt x="127" y="75"/>
                  </a:cubicBezTo>
                  <a:cubicBezTo>
                    <a:pt x="126" y="74"/>
                    <a:pt x="126" y="74"/>
                    <a:pt x="127" y="73"/>
                  </a:cubicBezTo>
                  <a:cubicBezTo>
                    <a:pt x="128" y="72"/>
                    <a:pt x="129" y="72"/>
                    <a:pt x="130" y="71"/>
                  </a:cubicBezTo>
                  <a:cubicBezTo>
                    <a:pt x="130" y="70"/>
                    <a:pt x="130" y="69"/>
                    <a:pt x="130" y="69"/>
                  </a:cubicBezTo>
                  <a:cubicBezTo>
                    <a:pt x="129" y="68"/>
                    <a:pt x="129" y="68"/>
                    <a:pt x="128" y="68"/>
                  </a:cubicBezTo>
                  <a:cubicBezTo>
                    <a:pt x="127" y="67"/>
                    <a:pt x="128" y="66"/>
                    <a:pt x="128" y="66"/>
                  </a:cubicBezTo>
                  <a:cubicBezTo>
                    <a:pt x="129" y="65"/>
                    <a:pt x="129" y="65"/>
                    <a:pt x="130" y="65"/>
                  </a:cubicBezTo>
                  <a:cubicBezTo>
                    <a:pt x="130" y="64"/>
                    <a:pt x="131" y="64"/>
                    <a:pt x="131" y="64"/>
                  </a:cubicBezTo>
                  <a:cubicBezTo>
                    <a:pt x="132" y="63"/>
                    <a:pt x="131" y="62"/>
                    <a:pt x="130" y="61"/>
                  </a:cubicBezTo>
                  <a:cubicBezTo>
                    <a:pt x="130" y="61"/>
                    <a:pt x="129" y="61"/>
                    <a:pt x="128" y="60"/>
                  </a:cubicBezTo>
                  <a:cubicBezTo>
                    <a:pt x="127" y="60"/>
                    <a:pt x="127" y="59"/>
                    <a:pt x="128" y="59"/>
                  </a:cubicBezTo>
                  <a:cubicBezTo>
                    <a:pt x="129" y="58"/>
                    <a:pt x="131" y="56"/>
                    <a:pt x="132" y="55"/>
                  </a:cubicBezTo>
                  <a:close/>
                  <a:moveTo>
                    <a:pt x="47" y="96"/>
                  </a:moveTo>
                  <a:cubicBezTo>
                    <a:pt x="46" y="97"/>
                    <a:pt x="45" y="97"/>
                    <a:pt x="43" y="97"/>
                  </a:cubicBezTo>
                  <a:cubicBezTo>
                    <a:pt x="43" y="97"/>
                    <a:pt x="42" y="97"/>
                    <a:pt x="42" y="98"/>
                  </a:cubicBezTo>
                  <a:cubicBezTo>
                    <a:pt x="40" y="98"/>
                    <a:pt x="39" y="98"/>
                    <a:pt x="38" y="99"/>
                  </a:cubicBezTo>
                  <a:cubicBezTo>
                    <a:pt x="36" y="100"/>
                    <a:pt x="35" y="101"/>
                    <a:pt x="35" y="103"/>
                  </a:cubicBezTo>
                  <a:cubicBezTo>
                    <a:pt x="35" y="104"/>
                    <a:pt x="35" y="105"/>
                    <a:pt x="35" y="107"/>
                  </a:cubicBezTo>
                  <a:cubicBezTo>
                    <a:pt x="35" y="108"/>
                    <a:pt x="35" y="108"/>
                    <a:pt x="34" y="109"/>
                  </a:cubicBezTo>
                  <a:cubicBezTo>
                    <a:pt x="34" y="109"/>
                    <a:pt x="34" y="110"/>
                    <a:pt x="34" y="110"/>
                  </a:cubicBezTo>
                  <a:cubicBezTo>
                    <a:pt x="34" y="111"/>
                    <a:pt x="35" y="111"/>
                    <a:pt x="35" y="111"/>
                  </a:cubicBezTo>
                  <a:cubicBezTo>
                    <a:pt x="36" y="111"/>
                    <a:pt x="36" y="111"/>
                    <a:pt x="37" y="111"/>
                  </a:cubicBezTo>
                  <a:cubicBezTo>
                    <a:pt x="38" y="111"/>
                    <a:pt x="39" y="111"/>
                    <a:pt x="39" y="112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3"/>
                    <a:pt x="39" y="114"/>
                    <a:pt x="40" y="113"/>
                  </a:cubicBezTo>
                  <a:cubicBezTo>
                    <a:pt x="41" y="113"/>
                    <a:pt x="41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3" y="113"/>
                    <a:pt x="43" y="114"/>
                    <a:pt x="42" y="114"/>
                  </a:cubicBezTo>
                  <a:cubicBezTo>
                    <a:pt x="41" y="116"/>
                    <a:pt x="40" y="116"/>
                    <a:pt x="38" y="117"/>
                  </a:cubicBezTo>
                  <a:cubicBezTo>
                    <a:pt x="37" y="117"/>
                    <a:pt x="35" y="118"/>
                    <a:pt x="33" y="118"/>
                  </a:cubicBezTo>
                  <a:cubicBezTo>
                    <a:pt x="32" y="118"/>
                    <a:pt x="31" y="119"/>
                    <a:pt x="30" y="119"/>
                  </a:cubicBezTo>
                  <a:cubicBezTo>
                    <a:pt x="28" y="119"/>
                    <a:pt x="27" y="118"/>
                    <a:pt x="27" y="116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4" y="114"/>
                    <a:pt x="24" y="114"/>
                    <a:pt x="23" y="114"/>
                  </a:cubicBezTo>
                  <a:cubicBezTo>
                    <a:pt x="22" y="114"/>
                    <a:pt x="21" y="114"/>
                    <a:pt x="21" y="113"/>
                  </a:cubicBezTo>
                  <a:cubicBezTo>
                    <a:pt x="20" y="110"/>
                    <a:pt x="18" y="107"/>
                    <a:pt x="17" y="103"/>
                  </a:cubicBezTo>
                  <a:cubicBezTo>
                    <a:pt x="16" y="99"/>
                    <a:pt x="14" y="96"/>
                    <a:pt x="12" y="92"/>
                  </a:cubicBezTo>
                  <a:cubicBezTo>
                    <a:pt x="12" y="90"/>
                    <a:pt x="11" y="89"/>
                    <a:pt x="11" y="88"/>
                  </a:cubicBezTo>
                  <a:cubicBezTo>
                    <a:pt x="11" y="87"/>
                    <a:pt x="10" y="86"/>
                    <a:pt x="10" y="86"/>
                  </a:cubicBezTo>
                  <a:cubicBezTo>
                    <a:pt x="10" y="85"/>
                    <a:pt x="11" y="85"/>
                    <a:pt x="11" y="85"/>
                  </a:cubicBezTo>
                  <a:cubicBezTo>
                    <a:pt x="11" y="84"/>
                    <a:pt x="12" y="84"/>
                    <a:pt x="12" y="83"/>
                  </a:cubicBezTo>
                  <a:cubicBezTo>
                    <a:pt x="13" y="83"/>
                    <a:pt x="13" y="82"/>
                    <a:pt x="13" y="82"/>
                  </a:cubicBezTo>
                  <a:cubicBezTo>
                    <a:pt x="14" y="83"/>
                    <a:pt x="14" y="83"/>
                    <a:pt x="14" y="84"/>
                  </a:cubicBezTo>
                  <a:cubicBezTo>
                    <a:pt x="13" y="85"/>
                    <a:pt x="13" y="86"/>
                    <a:pt x="13" y="87"/>
                  </a:cubicBezTo>
                  <a:cubicBezTo>
                    <a:pt x="13" y="88"/>
                    <a:pt x="14" y="89"/>
                    <a:pt x="15" y="89"/>
                  </a:cubicBezTo>
                  <a:cubicBezTo>
                    <a:pt x="17" y="89"/>
                    <a:pt x="18" y="88"/>
                    <a:pt x="18" y="88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20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9"/>
                    <a:pt x="20" y="90"/>
                  </a:cubicBezTo>
                  <a:cubicBezTo>
                    <a:pt x="20" y="90"/>
                    <a:pt x="20" y="91"/>
                    <a:pt x="20" y="91"/>
                  </a:cubicBezTo>
                  <a:cubicBezTo>
                    <a:pt x="21" y="93"/>
                    <a:pt x="21" y="93"/>
                    <a:pt x="23" y="93"/>
                  </a:cubicBezTo>
                  <a:cubicBezTo>
                    <a:pt x="24" y="92"/>
                    <a:pt x="25" y="92"/>
                    <a:pt x="25" y="92"/>
                  </a:cubicBezTo>
                  <a:cubicBezTo>
                    <a:pt x="26" y="91"/>
                    <a:pt x="27" y="91"/>
                    <a:pt x="27" y="92"/>
                  </a:cubicBezTo>
                  <a:cubicBezTo>
                    <a:pt x="27" y="92"/>
                    <a:pt x="27" y="93"/>
                    <a:pt x="28" y="93"/>
                  </a:cubicBezTo>
                  <a:cubicBezTo>
                    <a:pt x="28" y="94"/>
                    <a:pt x="28" y="95"/>
                    <a:pt x="29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2" y="94"/>
                    <a:pt x="33" y="93"/>
                    <a:pt x="33" y="92"/>
                  </a:cubicBezTo>
                  <a:cubicBezTo>
                    <a:pt x="33" y="92"/>
                    <a:pt x="34" y="92"/>
                    <a:pt x="34" y="91"/>
                  </a:cubicBezTo>
                  <a:cubicBezTo>
                    <a:pt x="34" y="91"/>
                    <a:pt x="34" y="92"/>
                    <a:pt x="35" y="92"/>
                  </a:cubicBezTo>
                  <a:cubicBezTo>
                    <a:pt x="35" y="93"/>
                    <a:pt x="36" y="93"/>
                    <a:pt x="37" y="94"/>
                  </a:cubicBezTo>
                  <a:cubicBezTo>
                    <a:pt x="38" y="95"/>
                    <a:pt x="38" y="94"/>
                    <a:pt x="39" y="94"/>
                  </a:cubicBezTo>
                  <a:cubicBezTo>
                    <a:pt x="40" y="93"/>
                    <a:pt x="41" y="93"/>
                    <a:pt x="41" y="92"/>
                  </a:cubicBezTo>
                  <a:cubicBezTo>
                    <a:pt x="41" y="91"/>
                    <a:pt x="41" y="90"/>
                    <a:pt x="41" y="90"/>
                  </a:cubicBezTo>
                  <a:cubicBezTo>
                    <a:pt x="41" y="89"/>
                    <a:pt x="41" y="88"/>
                    <a:pt x="41" y="87"/>
                  </a:cubicBezTo>
                  <a:cubicBezTo>
                    <a:pt x="41" y="86"/>
                    <a:pt x="42" y="86"/>
                    <a:pt x="42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4" y="85"/>
                    <a:pt x="45" y="85"/>
                    <a:pt x="46" y="85"/>
                  </a:cubicBezTo>
                  <a:cubicBezTo>
                    <a:pt x="46" y="85"/>
                    <a:pt x="47" y="86"/>
                    <a:pt x="47" y="86"/>
                  </a:cubicBezTo>
                  <a:cubicBezTo>
                    <a:pt x="48" y="86"/>
                    <a:pt x="48" y="87"/>
                    <a:pt x="48" y="88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1"/>
                    <a:pt x="48" y="93"/>
                    <a:pt x="49" y="94"/>
                  </a:cubicBezTo>
                  <a:cubicBezTo>
                    <a:pt x="49" y="95"/>
                    <a:pt x="48" y="95"/>
                    <a:pt x="47" y="96"/>
                  </a:cubicBezTo>
                  <a:close/>
                  <a:moveTo>
                    <a:pt x="75" y="36"/>
                  </a:moveTo>
                  <a:cubicBezTo>
                    <a:pt x="74" y="37"/>
                    <a:pt x="73" y="37"/>
                    <a:pt x="72" y="37"/>
                  </a:cubicBezTo>
                  <a:cubicBezTo>
                    <a:pt x="72" y="38"/>
                    <a:pt x="71" y="37"/>
                    <a:pt x="70" y="38"/>
                  </a:cubicBezTo>
                  <a:cubicBezTo>
                    <a:pt x="70" y="38"/>
                    <a:pt x="69" y="38"/>
                    <a:pt x="69" y="38"/>
                  </a:cubicBezTo>
                  <a:cubicBezTo>
                    <a:pt x="69" y="38"/>
                    <a:pt x="69" y="39"/>
                    <a:pt x="70" y="39"/>
                  </a:cubicBezTo>
                  <a:cubicBezTo>
                    <a:pt x="70" y="39"/>
                    <a:pt x="70" y="39"/>
                    <a:pt x="71" y="39"/>
                  </a:cubicBezTo>
                  <a:cubicBezTo>
                    <a:pt x="72" y="40"/>
                    <a:pt x="72" y="41"/>
                    <a:pt x="71" y="42"/>
                  </a:cubicBezTo>
                  <a:cubicBezTo>
                    <a:pt x="70" y="44"/>
                    <a:pt x="69" y="47"/>
                    <a:pt x="67" y="49"/>
                  </a:cubicBezTo>
                  <a:cubicBezTo>
                    <a:pt x="67" y="50"/>
                    <a:pt x="67" y="50"/>
                    <a:pt x="66" y="50"/>
                  </a:cubicBezTo>
                  <a:cubicBezTo>
                    <a:pt x="66" y="50"/>
                    <a:pt x="65" y="50"/>
                    <a:pt x="65" y="49"/>
                  </a:cubicBezTo>
                  <a:cubicBezTo>
                    <a:pt x="65" y="48"/>
                    <a:pt x="64" y="47"/>
                    <a:pt x="63" y="46"/>
                  </a:cubicBezTo>
                  <a:cubicBezTo>
                    <a:pt x="63" y="44"/>
                    <a:pt x="62" y="43"/>
                    <a:pt x="61" y="41"/>
                  </a:cubicBezTo>
                  <a:cubicBezTo>
                    <a:pt x="61" y="40"/>
                    <a:pt x="61" y="39"/>
                    <a:pt x="62" y="39"/>
                  </a:cubicBezTo>
                  <a:cubicBezTo>
                    <a:pt x="62" y="39"/>
                    <a:pt x="62" y="39"/>
                    <a:pt x="63" y="39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7"/>
                    <a:pt x="63" y="37"/>
                    <a:pt x="62" y="37"/>
                  </a:cubicBezTo>
                  <a:cubicBezTo>
                    <a:pt x="61" y="37"/>
                    <a:pt x="59" y="37"/>
                    <a:pt x="58" y="36"/>
                  </a:cubicBezTo>
                  <a:cubicBezTo>
                    <a:pt x="57" y="36"/>
                    <a:pt x="57" y="35"/>
                    <a:pt x="58" y="34"/>
                  </a:cubicBezTo>
                  <a:cubicBezTo>
                    <a:pt x="58" y="34"/>
                    <a:pt x="58" y="33"/>
                    <a:pt x="58" y="33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58" y="29"/>
                    <a:pt x="59" y="28"/>
                    <a:pt x="59" y="28"/>
                  </a:cubicBezTo>
                  <a:cubicBezTo>
                    <a:pt x="61" y="27"/>
                    <a:pt x="62" y="27"/>
                    <a:pt x="63" y="26"/>
                  </a:cubicBezTo>
                  <a:cubicBezTo>
                    <a:pt x="63" y="26"/>
                    <a:pt x="64" y="26"/>
                    <a:pt x="64" y="26"/>
                  </a:cubicBezTo>
                  <a:cubicBezTo>
                    <a:pt x="65" y="26"/>
                    <a:pt x="66" y="26"/>
                    <a:pt x="66" y="26"/>
                  </a:cubicBezTo>
                  <a:cubicBezTo>
                    <a:pt x="67" y="26"/>
                    <a:pt x="67" y="26"/>
                    <a:pt x="68" y="26"/>
                  </a:cubicBezTo>
                  <a:cubicBezTo>
                    <a:pt x="69" y="26"/>
                    <a:pt x="70" y="26"/>
                    <a:pt x="70" y="26"/>
                  </a:cubicBezTo>
                  <a:cubicBezTo>
                    <a:pt x="71" y="27"/>
                    <a:pt x="72" y="27"/>
                    <a:pt x="73" y="28"/>
                  </a:cubicBezTo>
                  <a:cubicBezTo>
                    <a:pt x="74" y="29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2"/>
                    <a:pt x="75" y="32"/>
                    <a:pt x="75" y="33"/>
                  </a:cubicBezTo>
                  <a:cubicBezTo>
                    <a:pt x="75" y="34"/>
                    <a:pt x="75" y="34"/>
                    <a:pt x="75" y="35"/>
                  </a:cubicBezTo>
                  <a:cubicBezTo>
                    <a:pt x="76" y="36"/>
                    <a:pt x="76" y="36"/>
                    <a:pt x="7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4043" y="5707403"/>
            <a:ext cx="2927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КСО по субъектам Российской Федерации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603104" y="6045958"/>
            <a:ext cx="264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Счетная палата Российской Федерации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10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КПС «ККМ СП-АУДИТ»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BDD10A9-A5AA-4006-BBA2-35370AAF77DD}"/>
              </a:ext>
            </a:extLst>
          </p:cNvPr>
          <p:cNvSpPr txBox="1"/>
          <p:nvPr/>
        </p:nvSpPr>
        <p:spPr>
          <a:xfrm>
            <a:off x="2234490" y="2827834"/>
            <a:ext cx="13974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связанная с осуществлением внешнего государственного аудита (контроля) инспекциями Счетной палаты на стадии: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AA7E0D0C-CF6D-414C-BC27-A6A1BEC89BCF}"/>
              </a:ext>
            </a:extLst>
          </p:cNvPr>
          <p:cNvGrpSpPr/>
          <p:nvPr/>
        </p:nvGrpSpPr>
        <p:grpSpPr>
          <a:xfrm>
            <a:off x="2949160" y="4354239"/>
            <a:ext cx="12617759" cy="2856210"/>
            <a:chOff x="2527129" y="2306977"/>
            <a:chExt cx="7980601" cy="2019706"/>
          </a:xfrm>
        </p:grpSpPr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C9B7022D-67F0-4074-847D-07C912373D5A}"/>
                </a:ext>
              </a:extLst>
            </p:cNvPr>
            <p:cNvGrpSpPr/>
            <p:nvPr/>
          </p:nvGrpSpPr>
          <p:grpSpPr>
            <a:xfrm>
              <a:off x="2831122" y="2306977"/>
              <a:ext cx="7676608" cy="2019706"/>
              <a:chOff x="-6910609" y="1753222"/>
              <a:chExt cx="8090916" cy="1111625"/>
            </a:xfrm>
          </p:grpSpPr>
          <p:sp>
            <p:nvSpPr>
              <p:cNvPr id="24" name="Скругленный прямоугольник 42">
                <a:extLst>
                  <a:ext uri="{FF2B5EF4-FFF2-40B4-BE49-F238E27FC236}">
                    <a16:creationId xmlns="" xmlns:a16="http://schemas.microsoft.com/office/drawing/2014/main" id="{0D82EA05-131E-4687-84A3-C1DB524377EC}"/>
                  </a:ext>
                </a:extLst>
              </p:cNvPr>
              <p:cNvSpPr/>
              <p:nvPr/>
            </p:nvSpPr>
            <p:spPr>
              <a:xfrm>
                <a:off x="-6910609" y="2672348"/>
                <a:ext cx="4840153" cy="19249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72000" tIns="0" bIns="0" anchor="ctr" anchorCtr="0">
                <a:noAutofit/>
              </a:bodyPr>
              <a:lstStyle/>
              <a:p>
                <a:r>
                  <a:rPr lang="ru-RU" sz="3200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Составления </a:t>
                </a:r>
                <a:r>
                  <a:rPr lang="ru-RU" sz="3200" b="1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отчетности</a:t>
                </a:r>
              </a:p>
            </p:txBody>
          </p:sp>
          <p:sp>
            <p:nvSpPr>
              <p:cNvPr id="25" name="Скругленный прямоугольник 6">
                <a:extLst>
                  <a:ext uri="{FF2B5EF4-FFF2-40B4-BE49-F238E27FC236}">
                    <a16:creationId xmlns="" xmlns:a16="http://schemas.microsoft.com/office/drawing/2014/main" id="{CDC7AEB4-932F-41CF-934A-DEE275EEABC4}"/>
                  </a:ext>
                </a:extLst>
              </p:cNvPr>
              <p:cNvSpPr/>
              <p:nvPr/>
            </p:nvSpPr>
            <p:spPr>
              <a:xfrm>
                <a:off x="-6910609" y="1753222"/>
                <a:ext cx="8090914" cy="157439"/>
              </a:xfrm>
              <a:prstGeom prst="roundRect">
                <a:avLst>
                  <a:gd name="adj" fmla="val 4951"/>
                </a:avLst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72000" tIns="0" bIns="0" anchor="ctr" anchorCtr="0">
                <a:normAutofit fontScale="92500" lnSpcReduction="20000"/>
              </a:bodyPr>
              <a:lstStyle/>
              <a:p>
                <a:r>
                  <a:rPr lang="ru-RU" sz="3200" b="1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Планирования, подготовки и проведения</a:t>
                </a:r>
                <a:r>
                  <a:rPr lang="ru-RU" sz="3200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мероприятий</a:t>
                </a:r>
              </a:p>
            </p:txBody>
          </p:sp>
          <p:sp>
            <p:nvSpPr>
              <p:cNvPr id="26" name="Скругленный прямоугольник 28">
                <a:extLst>
                  <a:ext uri="{FF2B5EF4-FFF2-40B4-BE49-F238E27FC236}">
                    <a16:creationId xmlns="" xmlns:a16="http://schemas.microsoft.com/office/drawing/2014/main" id="{B4A8A78D-2DEE-49AD-B325-34F04602BA7F}"/>
                  </a:ext>
                </a:extLst>
              </p:cNvPr>
              <p:cNvSpPr/>
              <p:nvPr/>
            </p:nvSpPr>
            <p:spPr>
              <a:xfrm>
                <a:off x="-6910609" y="2083550"/>
                <a:ext cx="8090916" cy="157439"/>
              </a:xfrm>
              <a:prstGeom prst="roundRect">
                <a:avLst/>
              </a:prstGeom>
              <a:solidFill>
                <a:schemeClr val="l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72000" tIns="0" bIns="0" anchor="ctr" anchorCtr="0">
                <a:noAutofit/>
              </a:bodyPr>
              <a:lstStyle/>
              <a:p>
                <a:r>
                  <a:rPr lang="ru-RU" sz="3200" b="1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Принятия решений</a:t>
                </a:r>
                <a:r>
                  <a:rPr lang="ru-RU" sz="3200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результатам проведения мероприятий</a:t>
                </a:r>
              </a:p>
            </p:txBody>
          </p:sp>
          <p:sp>
            <p:nvSpPr>
              <p:cNvPr id="27" name="Скругленный прямоугольник 31">
                <a:extLst>
                  <a:ext uri="{FF2B5EF4-FFF2-40B4-BE49-F238E27FC236}">
                    <a16:creationId xmlns="" xmlns:a16="http://schemas.microsoft.com/office/drawing/2014/main" id="{840BC592-E84D-4C60-B462-D754C5821A3F}"/>
                  </a:ext>
                </a:extLst>
              </p:cNvPr>
              <p:cNvSpPr/>
              <p:nvPr/>
            </p:nvSpPr>
            <p:spPr>
              <a:xfrm>
                <a:off x="-6910609" y="2376184"/>
                <a:ext cx="5247837" cy="157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wrap="square" lIns="72000" tIns="0" bIns="0" anchor="ctr" anchorCtr="0">
                <a:noAutofit/>
              </a:bodyPr>
              <a:lstStyle/>
              <a:p>
                <a:r>
                  <a:rPr lang="ru-RU" sz="3200" b="1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Контроля</a:t>
                </a:r>
                <a:r>
                  <a:rPr lang="ru-RU" sz="3200" dirty="0">
                    <a:solidFill>
                      <a:schemeClr val="dk1">
                        <a:hueOff val="0"/>
                        <a:satOff val="0"/>
                        <a:lumOff val="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исполнения принятых решений</a:t>
                </a:r>
              </a:p>
            </p:txBody>
          </p:sp>
        </p:grpSp>
        <p:sp>
          <p:nvSpPr>
            <p:cNvPr id="20" name="Oval 13">
              <a:extLst>
                <a:ext uri="{FF2B5EF4-FFF2-40B4-BE49-F238E27FC236}">
                  <a16:creationId xmlns="" xmlns:a16="http://schemas.microsoft.com/office/drawing/2014/main" id="{F5063793-0960-4FA2-A366-441A22A1EA85}"/>
                </a:ext>
              </a:extLst>
            </p:cNvPr>
            <p:cNvSpPr/>
            <p:nvPr/>
          </p:nvSpPr>
          <p:spPr>
            <a:xfrm>
              <a:off x="2528531" y="2374072"/>
              <a:ext cx="162143" cy="162143"/>
            </a:xfrm>
            <a:prstGeom prst="ellipse">
              <a:avLst/>
            </a:prstGeom>
            <a:solidFill>
              <a:srgbClr val="1AA9B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1" name="Oval 13">
              <a:extLst>
                <a:ext uri="{FF2B5EF4-FFF2-40B4-BE49-F238E27FC236}">
                  <a16:creationId xmlns="" xmlns:a16="http://schemas.microsoft.com/office/drawing/2014/main" id="{84FD7083-8FEB-4652-A26D-DD16F09B77F9}"/>
                </a:ext>
              </a:extLst>
            </p:cNvPr>
            <p:cNvSpPr/>
            <p:nvPr/>
          </p:nvSpPr>
          <p:spPr>
            <a:xfrm>
              <a:off x="2528528" y="2970508"/>
              <a:ext cx="162143" cy="162143"/>
            </a:xfrm>
            <a:prstGeom prst="ellipse">
              <a:avLst/>
            </a:prstGeom>
            <a:solidFill>
              <a:srgbClr val="1AA9B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2" name="Oval 13">
              <a:extLst>
                <a:ext uri="{FF2B5EF4-FFF2-40B4-BE49-F238E27FC236}">
                  <a16:creationId xmlns="" xmlns:a16="http://schemas.microsoft.com/office/drawing/2014/main" id="{0E38DD04-F0C9-488E-AB3C-D55979A1B19B}"/>
                </a:ext>
              </a:extLst>
            </p:cNvPr>
            <p:cNvSpPr/>
            <p:nvPr/>
          </p:nvSpPr>
          <p:spPr>
            <a:xfrm>
              <a:off x="2528527" y="3506155"/>
              <a:ext cx="162143" cy="162143"/>
            </a:xfrm>
            <a:prstGeom prst="ellipse">
              <a:avLst/>
            </a:prstGeom>
            <a:solidFill>
              <a:srgbClr val="1AA9B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3" name="Oval 13">
              <a:extLst>
                <a:ext uri="{FF2B5EF4-FFF2-40B4-BE49-F238E27FC236}">
                  <a16:creationId xmlns="" xmlns:a16="http://schemas.microsoft.com/office/drawing/2014/main" id="{E99AA8BC-5541-4EEE-BDF4-6CB71AF7E267}"/>
                </a:ext>
              </a:extLst>
            </p:cNvPr>
            <p:cNvSpPr/>
            <p:nvPr/>
          </p:nvSpPr>
          <p:spPr>
            <a:xfrm>
              <a:off x="2527129" y="4070741"/>
              <a:ext cx="162143" cy="162143"/>
            </a:xfrm>
            <a:prstGeom prst="ellipse">
              <a:avLst/>
            </a:prstGeom>
            <a:solidFill>
              <a:srgbClr val="1AA9B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8" name="Объект 27">
            <a:extLst>
              <a:ext uri="{FF2B5EF4-FFF2-40B4-BE49-F238E27FC236}">
                <a16:creationId xmlns="" xmlns:a16="http://schemas.microsoft.com/office/drawing/2014/main" id="{3BCC251D-D7F0-438E-8D8A-F2FF4C6A5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78267"/>
              </p:ext>
            </p:extLst>
          </p:nvPr>
        </p:nvGraphicFramePr>
        <p:xfrm>
          <a:off x="13394697" y="7572570"/>
          <a:ext cx="2608078" cy="226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3" imgW="3441240" imgH="2984040" progId="Photoshop.Image.13">
                  <p:embed/>
                </p:oleObj>
              </mc:Choice>
              <mc:Fallback>
                <p:oleObj name="Image" r:id="rId3" imgW="3441240" imgH="2984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94697" y="7572570"/>
                        <a:ext cx="2608078" cy="2261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>
            <a:off x="15126257" y="6179722"/>
            <a:ext cx="1032717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037" y="777338"/>
            <a:ext cx="13798273" cy="488306"/>
          </a:xfrm>
        </p:spPr>
        <p:txBody>
          <a:bodyPr>
            <a:noAutofit/>
          </a:bodyPr>
          <a:lstStyle/>
          <a:p>
            <a:r>
              <a:rPr lang="ru-RU" sz="4000" dirty="0"/>
              <a:t>Автоматизированное формирование акта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6854519" y="440058"/>
            <a:ext cx="685800" cy="547772"/>
          </a:xfrm>
        </p:spPr>
        <p:txBody>
          <a:bodyPr/>
          <a:lstStyle/>
          <a:p>
            <a:fld id="{29516A20-8542-3B42-8CD6-F845DADE29CA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9" y="3965552"/>
            <a:ext cx="1054378" cy="1295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988" y="530802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Программа мероприятия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647" y="1771049"/>
            <a:ext cx="2033454" cy="202105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stCxn id="16" idx="6"/>
            <a:endCxn id="7" idx="1"/>
          </p:cNvCxnSpPr>
          <p:nvPr/>
        </p:nvCxnSpPr>
        <p:spPr>
          <a:xfrm>
            <a:off x="1283953" y="2780042"/>
            <a:ext cx="7720694" cy="1535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941053" y="2612096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8788" y="1769378"/>
            <a:ext cx="277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Инспектор формирует программу мероприятия в «ККМ СП-АУДИТ»</a:t>
            </a:r>
            <a:endParaRPr lang="ru-RU" i="1" dirty="0"/>
          </a:p>
        </p:txBody>
      </p:sp>
      <p:cxnSp>
        <p:nvCxnSpPr>
          <p:cNvPr id="22" name="Прямая со стрелкой 21"/>
          <p:cNvCxnSpPr>
            <a:endCxn id="3" idx="0"/>
          </p:cNvCxnSpPr>
          <p:nvPr/>
        </p:nvCxnSpPr>
        <p:spPr>
          <a:xfrm flipH="1">
            <a:off x="1097988" y="2947988"/>
            <a:ext cx="1963" cy="1017564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" idx="3"/>
          </p:cNvCxnSpPr>
          <p:nvPr/>
        </p:nvCxnSpPr>
        <p:spPr>
          <a:xfrm>
            <a:off x="1625177" y="4613391"/>
            <a:ext cx="1032717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2508105" y="4453821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851005" y="4621767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579" y="4043370"/>
            <a:ext cx="900711" cy="117928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10766" y="530802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Шаблон акта</a:t>
            </a:r>
            <a:br>
              <a:rPr lang="ru-RU" b="1" dirty="0" smtClean="0"/>
            </a:br>
            <a:r>
              <a:rPr lang="en-US" b="1" dirty="0" smtClean="0"/>
              <a:t>(MS Word)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625177" y="2958249"/>
            <a:ext cx="333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Автоматически формируется шаблон акта, на основе информации из программы мероприятия</a:t>
            </a:r>
            <a:endParaRPr lang="ru-RU" i="1" dirty="0"/>
          </a:p>
        </p:txBody>
      </p:sp>
      <p:sp>
        <p:nvSpPr>
          <p:cNvPr id="45" name="Прямоугольная выноска 44"/>
          <p:cNvSpPr/>
          <p:nvPr/>
        </p:nvSpPr>
        <p:spPr>
          <a:xfrm rot="10800000">
            <a:off x="570796" y="6703948"/>
            <a:ext cx="4721700" cy="2966527"/>
          </a:xfrm>
          <a:prstGeom prst="wedgeRectCallout">
            <a:avLst>
              <a:gd name="adj1" fmla="val -20254"/>
              <a:gd name="adj2" fmla="val 63226"/>
            </a:avLst>
          </a:prstGeom>
          <a:noFill/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13392" y="7026647"/>
            <a:ext cx="416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Основная информация, перенесенная </a:t>
            </a:r>
            <a:r>
              <a:rPr lang="ru-RU" dirty="0" smtClean="0"/>
              <a:t>из </a:t>
            </a:r>
            <a:r>
              <a:rPr lang="ru-RU" smtClean="0"/>
              <a:t>программы </a:t>
            </a:r>
            <a:r>
              <a:rPr lang="ru-RU"/>
              <a:t>мероприятия </a:t>
            </a:r>
            <a:r>
              <a:rPr lang="ru-RU" smtClean="0"/>
              <a:t>(цели</a:t>
            </a:r>
            <a:r>
              <a:rPr lang="ru-RU"/>
              <a:t>, вопросы, предмет и </a:t>
            </a:r>
            <a:r>
              <a:rPr lang="ru-RU" smtClean="0"/>
              <a:t>др.), </a:t>
            </a:r>
            <a:r>
              <a:rPr lang="en-US" smtClean="0"/>
              <a:t/>
            </a:r>
            <a:br>
              <a:rPr lang="en-US" smtClean="0"/>
            </a:br>
            <a:r>
              <a:rPr lang="ru-RU" b="1" smtClean="0"/>
              <a:t>недоступна для редактирования.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13392" y="8278149"/>
            <a:ext cx="428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Ввод </a:t>
            </a:r>
            <a:r>
              <a:rPr lang="ru-RU"/>
              <a:t>дополнительной информации (ответы на </a:t>
            </a:r>
            <a:r>
              <a:rPr lang="ru-RU" smtClean="0"/>
              <a:t>вопросы, </a:t>
            </a:r>
            <a:r>
              <a:rPr lang="ru-RU"/>
              <a:t>блок подписей и приложений и </a:t>
            </a:r>
            <a:r>
              <a:rPr lang="ru-RU" smtClean="0"/>
              <a:t>др.) </a:t>
            </a:r>
            <a:r>
              <a:rPr lang="en-US" smtClean="0"/>
              <a:t/>
            </a:r>
            <a:br>
              <a:rPr lang="en-US" smtClean="0"/>
            </a:br>
            <a:r>
              <a:rPr lang="ru-RU" b="1" smtClean="0"/>
              <a:t>допускается только </a:t>
            </a:r>
            <a:r>
              <a:rPr lang="ru-RU" b="1" dirty="0" smtClean="0"/>
              <a:t>в </a:t>
            </a:r>
            <a:r>
              <a:rPr lang="ru-RU" b="1" smtClean="0"/>
              <a:t>специальные поля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344162" y="3900421"/>
            <a:ext cx="11470944" cy="5825470"/>
          </a:xfrm>
          <a:prstGeom prst="rect">
            <a:avLst/>
          </a:prstGeom>
          <a:noFill/>
          <a:ln>
            <a:solidFill>
              <a:srgbClr val="16A4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6350347" y="9080218"/>
            <a:ext cx="2654300" cy="639403"/>
          </a:xfrm>
          <a:prstGeom prst="flowChartProcess">
            <a:avLst/>
          </a:prstGeom>
          <a:solidFill>
            <a:srgbClr val="1CA6C0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350347" y="9080219"/>
            <a:ext cx="265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Проведение мероприятия на объекте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>
            <a:endCxn id="56" idx="2"/>
          </p:cNvCxnSpPr>
          <p:nvPr/>
        </p:nvCxnSpPr>
        <p:spPr>
          <a:xfrm>
            <a:off x="4382230" y="4610274"/>
            <a:ext cx="2581352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6963582" y="4442328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7306482" y="4630143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838" y="4043370"/>
            <a:ext cx="900711" cy="117928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601025" y="530802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Шаблон акта</a:t>
            </a:r>
            <a:br>
              <a:rPr lang="ru-RU" b="1" dirty="0" smtClean="0"/>
            </a:br>
            <a:r>
              <a:rPr lang="en-US" b="1" dirty="0" smtClean="0"/>
              <a:t>(MS Word)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695455" y="4724246"/>
            <a:ext cx="1515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Копирование шаблона акта на сменный носитель (</a:t>
            </a:r>
            <a:r>
              <a:rPr lang="en-US" i="1" dirty="0" smtClean="0"/>
              <a:t>UBS Flash</a:t>
            </a:r>
            <a:r>
              <a:rPr lang="ru-RU" i="1" dirty="0" smtClean="0"/>
              <a:t>)</a:t>
            </a:r>
            <a:endParaRPr lang="ru-RU" i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8444542" y="5954359"/>
            <a:ext cx="3655" cy="372053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8276747" y="6287976"/>
            <a:ext cx="342900" cy="33589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ru-RU" b="1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451852" y="6623868"/>
            <a:ext cx="0" cy="570140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872489" y="4613391"/>
            <a:ext cx="1288991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узел 71"/>
          <p:cNvSpPr/>
          <p:nvPr/>
        </p:nvSpPr>
        <p:spPr>
          <a:xfrm>
            <a:off x="10149945" y="4442328"/>
            <a:ext cx="342900" cy="33589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ru-RU" b="1" dirty="0"/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10492845" y="4630143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362" y="7238201"/>
            <a:ext cx="872979" cy="113131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630193" y="836951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акта</a:t>
            </a:r>
            <a:br>
              <a:rPr lang="ru-RU" b="1" dirty="0" smtClean="0"/>
            </a:br>
            <a:r>
              <a:rPr lang="en-US" b="1" dirty="0" smtClean="0"/>
              <a:t>(MS Word)</a:t>
            </a:r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592814" y="6262750"/>
            <a:ext cx="1422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Наполнение шаблона акта в текстовом редакторе </a:t>
            </a:r>
            <a:r>
              <a:rPr lang="en-US" i="1" dirty="0" smtClean="0"/>
              <a:t>MS Word</a:t>
            </a:r>
            <a:endParaRPr lang="ru-RU" i="1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7562" y="3981077"/>
            <a:ext cx="1645379" cy="12571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1138251" y="439520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ККМ</a:t>
            </a:r>
            <a:br>
              <a:rPr lang="ru-RU" b="1" dirty="0" smtClean="0"/>
            </a:br>
            <a:r>
              <a:rPr lang="ru-RU" b="1" dirty="0" smtClean="0"/>
              <a:t>СП-АУДИТ</a:t>
            </a:r>
            <a:endParaRPr lang="ru-RU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9469130" y="4841182"/>
            <a:ext cx="2133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Наполнение шаблона акта непосредственно в «ККМ СП-АУДИТ»</a:t>
            </a:r>
            <a:endParaRPr lang="ru-RU" i="1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7562" y="7112411"/>
            <a:ext cx="1645379" cy="12571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1138251" y="752653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ККМ</a:t>
            </a:r>
            <a:br>
              <a:rPr lang="ru-RU" b="1" dirty="0" smtClean="0"/>
            </a:br>
            <a:r>
              <a:rPr lang="ru-RU" b="1" dirty="0" smtClean="0"/>
              <a:t>СП-АУДИТ</a:t>
            </a:r>
            <a:endParaRPr lang="ru-RU" b="1" dirty="0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8883682" y="7802655"/>
            <a:ext cx="1288991" cy="0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Блок-схема: узел 88"/>
          <p:cNvSpPr/>
          <p:nvPr/>
        </p:nvSpPr>
        <p:spPr>
          <a:xfrm>
            <a:off x="10161138" y="7631592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" b="1" dirty="0"/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10504038" y="7806707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129300" y="7661185"/>
            <a:ext cx="42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4.1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241422" y="7983128"/>
            <a:ext cx="1998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Загрузка </a:t>
            </a:r>
            <a:br>
              <a:rPr lang="ru-RU" i="1" dirty="0" smtClean="0"/>
            </a:br>
            <a:r>
              <a:rPr lang="ru-RU" i="1" dirty="0" smtClean="0"/>
              <a:t>проекта акта в </a:t>
            </a:r>
            <a:br>
              <a:rPr lang="ru-RU" i="1" dirty="0" smtClean="0"/>
            </a:br>
            <a:r>
              <a:rPr lang="ru-RU" i="1" dirty="0" smtClean="0"/>
              <a:t>«ККМ СП-АУДИТ»</a:t>
            </a:r>
            <a:endParaRPr lang="ru-RU" i="1" dirty="0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1885015" y="5308028"/>
            <a:ext cx="0" cy="1765294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endCxn id="96" idx="2"/>
          </p:cNvCxnSpPr>
          <p:nvPr/>
        </p:nvCxnSpPr>
        <p:spPr>
          <a:xfrm flipV="1">
            <a:off x="11915295" y="6178476"/>
            <a:ext cx="1270038" cy="6864"/>
          </a:xfrm>
          <a:prstGeom prst="line">
            <a:avLst/>
          </a:prstGeom>
          <a:ln w="76200">
            <a:solidFill>
              <a:srgbClr val="16A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Блок-схема: узел 95"/>
          <p:cNvSpPr/>
          <p:nvPr/>
        </p:nvSpPr>
        <p:spPr>
          <a:xfrm>
            <a:off x="13185333" y="6010530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13460607" y="6179722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3811349" y="6845277"/>
            <a:ext cx="148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акта</a:t>
            </a:r>
            <a:endParaRPr lang="ru-RU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12794269" y="4707863"/>
            <a:ext cx="2129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Подписание проекта акта ЭП </a:t>
            </a:r>
            <a:br>
              <a:rPr lang="ru-RU" i="1" dirty="0" smtClean="0"/>
            </a:br>
            <a:r>
              <a:rPr lang="ru-RU" i="1" dirty="0" smtClean="0"/>
              <a:t>в «ККМ СП-АУДИТ» и печать</a:t>
            </a:r>
            <a:endParaRPr lang="ru-RU" i="1" dirty="0"/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362" y="5564713"/>
            <a:ext cx="1054378" cy="1295678"/>
          </a:xfrm>
          <a:prstGeom prst="rect">
            <a:avLst/>
          </a:prstGeom>
        </p:spPr>
      </p:pic>
      <p:sp>
        <p:nvSpPr>
          <p:cNvPr id="121" name="Блок-схема: узел 120"/>
          <p:cNvSpPr/>
          <p:nvPr/>
        </p:nvSpPr>
        <p:spPr>
          <a:xfrm>
            <a:off x="15699365" y="6001104"/>
            <a:ext cx="342900" cy="335892"/>
          </a:xfrm>
          <a:prstGeom prst="flowChartConnector">
            <a:avLst/>
          </a:prstGeom>
          <a:solidFill>
            <a:srgbClr val="16A4BE"/>
          </a:solidFill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5750733" y="4043370"/>
            <a:ext cx="1932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Подписание акта на бумаге и передача его объекту аудита (контроля)</a:t>
            </a:r>
            <a:endParaRPr lang="ru-RU" i="1" dirty="0"/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8098" y="5564713"/>
            <a:ext cx="1115225" cy="1550941"/>
          </a:xfrm>
          <a:prstGeom prst="rect">
            <a:avLst/>
          </a:prstGeom>
        </p:spPr>
      </p:pic>
      <p:sp>
        <p:nvSpPr>
          <p:cNvPr id="134" name="Прямоугольная выноска 133"/>
          <p:cNvSpPr/>
          <p:nvPr/>
        </p:nvSpPr>
        <p:spPr>
          <a:xfrm rot="10800000">
            <a:off x="13683637" y="7717240"/>
            <a:ext cx="3856682" cy="1761237"/>
          </a:xfrm>
          <a:prstGeom prst="wedgeRectCallout">
            <a:avLst>
              <a:gd name="adj1" fmla="val 23322"/>
              <a:gd name="adj2" fmla="val 69435"/>
            </a:avLst>
          </a:prstGeom>
          <a:noFill/>
          <a:ln>
            <a:solidFill>
              <a:srgbClr val="16A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13955306" y="7969395"/>
            <a:ext cx="356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копия акта структурирована и </a:t>
            </a:r>
            <a:r>
              <a:rPr lang="ru-RU" b="1" dirty="0" smtClean="0"/>
              <a:t>полностью соответствует</a:t>
            </a:r>
            <a:r>
              <a:rPr lang="ru-RU" dirty="0" smtClean="0"/>
              <a:t> оригиналу акта, подписанного на бумаге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15976318" y="6174243"/>
            <a:ext cx="561271" cy="8376"/>
          </a:xfrm>
          <a:prstGeom prst="straightConnector1">
            <a:avLst/>
          </a:prstGeom>
          <a:ln w="76200">
            <a:solidFill>
              <a:srgbClr val="16A4B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14799</TotalTime>
  <Words>1055</Words>
  <Application>Microsoft Office PowerPoint</Application>
  <PresentationFormat>Произвольный</PresentationFormat>
  <Paragraphs>246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Image</vt:lpstr>
      <vt:lpstr>Подготовка к цифровизации на примере развития информационных систем Счетной палаты  </vt:lpstr>
      <vt:lpstr>«Цифровая трансформация» vs «Автоматизация»</vt:lpstr>
      <vt:lpstr> Процедуры мероприятий до цифровизации </vt:lpstr>
      <vt:lpstr>Новые технические решения</vt:lpstr>
      <vt:lpstr>Взаимодействие с участниками</vt:lpstr>
      <vt:lpstr>Взаимодействие с участниками + КСО</vt:lpstr>
      <vt:lpstr>Действия по подключению к АИС ЕПС</vt:lpstr>
      <vt:lpstr>КПС «ККМ СП-АУДИТ»</vt:lpstr>
      <vt:lpstr>Автоматизированное формирование акта</vt:lpstr>
      <vt:lpstr>Автоматизированное формирование отчета</vt:lpstr>
      <vt:lpstr>Формирование результатов деятельности Счетной палаты</vt:lpstr>
      <vt:lpstr>Результаты автоматизации формирования акта и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770</cp:revision>
  <cp:lastPrinted>2019-06-17T22:57:06Z</cp:lastPrinted>
  <dcterms:created xsi:type="dcterms:W3CDTF">2019-02-05T06:32:05Z</dcterms:created>
  <dcterms:modified xsi:type="dcterms:W3CDTF">2019-11-07T03:12:49Z</dcterms:modified>
</cp:coreProperties>
</file>