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577" r:id="rId2"/>
    <p:sldId id="582" r:id="rId3"/>
    <p:sldId id="583" r:id="rId4"/>
    <p:sldId id="571" r:id="rId5"/>
    <p:sldId id="567" r:id="rId6"/>
    <p:sldId id="523" r:id="rId7"/>
    <p:sldId id="568" r:id="rId8"/>
    <p:sldId id="574" r:id="rId9"/>
    <p:sldId id="573" r:id="rId10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илосердова Анастасия Геннадьевна" initials="МАГ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AF1"/>
    <a:srgbClr val="203864"/>
    <a:srgbClr val="215687"/>
    <a:srgbClr val="0D2235"/>
    <a:srgbClr val="173D5F"/>
    <a:srgbClr val="E0551E"/>
    <a:srgbClr val="FFE1FF"/>
    <a:srgbClr val="E0D2E0"/>
    <a:srgbClr val="FFF7FF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5699" autoAdjust="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>
        <p:guide orient="horz" pos="2251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51.0.250\groups\revizor\212\&#1050;&#1083;&#1080;&#1084;&#1086;&#1074;&#1072;%20&#1053;&#1042;\&#1050;&#1057;&#1054;__&#1053;&#1086;&#1074;&#1086;&#1089;&#1080;&#1073;&#1080;&#1088;&#1089;&#1082;.&#1040;\&#1057;&#1083;&#1072;&#1081;&#1076;&#1099;_2019\3%20-%20&#1050;&#1086;&#1083;&#1080;&#1095;&#1077;&#1089;&#1090;&#1074;&#1086;%20&#1089;&#1086;&#1075;&#1083;&#1072;&#1096;&#1077;&#1085;&#1080;&#1081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1.0.250\groups\revizor\212\&#1050;&#1083;&#1080;&#1084;&#1086;&#1074;&#1072;%20&#1053;&#1042;\&#1050;&#1057;&#1054;__&#1053;&#1086;&#1074;&#1086;&#1089;&#1080;&#1073;&#1080;&#1088;&#1089;&#1082;.&#1040;\&#1054;&#1042;&#1050;&#1080;&#1040;_&#1074;&#1099;&#1089;&#1090;&#1091;&#1087;&#1083;&#1077;&#1085;&#1080;&#1077;_2019\&#1050;&#1086;&#1083;&#1080;&#1095;&#1077;&#1089;&#1090;&#1074;&#1086;%20&#1086;&#1088;&#1075;&#1072;&#1085;&#1086;&#1074;%20&#1082;&#1086;&#1085;&#1090;&#1088;&#1086;&#1083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'[3 - Количество соглашений.xls]Лист1'!$B$1</c:f>
              <c:strCache>
                <c:ptCount val="1"/>
                <c:pt idx="0">
                  <c:v>Количество  соглашений </c:v>
                </c:pt>
              </c:strCache>
            </c:strRef>
          </c:tx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9.30007690659106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048182209901642E-17"/>
                  <c:y val="6.39837248654135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4.6109682599233676E-3"/>
                </c:manualLayout>
              </c:layout>
              <c:tx>
                <c:rich>
                  <a:bodyPr/>
                  <a:lstStyle/>
                  <a:p>
                    <a:endParaRPr lang="en-US"/>
                  </a:p>
                  <a:p>
                    <a:r>
                      <a:rPr lang="en-US"/>
                      <a:t>12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8096364419803321E-17"/>
                  <c:y val="9.3000769065911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1.51034857466908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</a:t>
                    </a:r>
                  </a:p>
                  <a:p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5103485746690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'[3 - Количество соглашений.xls]Лист1'!$A$2:$A$6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2015-2018</c:v>
                </c:pt>
                <c:pt idx="4">
                  <c:v>2019</c:v>
                </c:pt>
              </c:strCache>
            </c:strRef>
          </c:cat>
          <c:val>
            <c:numRef>
              <c:f>'[3 - Количество соглашений.xls]Лист1'!$B$2:$B$6</c:f>
              <c:numCache>
                <c:formatCode>General</c:formatCode>
                <c:ptCount val="5"/>
                <c:pt idx="0">
                  <c:v>4</c:v>
                </c:pt>
                <c:pt idx="1">
                  <c:v>11</c:v>
                </c:pt>
                <c:pt idx="2">
                  <c:v>12</c:v>
                </c:pt>
                <c:pt idx="3">
                  <c:v>43</c:v>
                </c:pt>
                <c:pt idx="4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954859536"/>
        <c:axId val="954868784"/>
      </c:barChart>
      <c:catAx>
        <c:axId val="95485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4868784"/>
        <c:crosses val="autoZero"/>
        <c:auto val="1"/>
        <c:lblAlgn val="ctr"/>
        <c:lblOffset val="100"/>
        <c:noMultiLvlLbl val="0"/>
      </c:catAx>
      <c:valAx>
        <c:axId val="954868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548595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 органов контроля</c:v>
                </c:pt>
              </c:strCache>
            </c:strRef>
          </c:tx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"/>
                  <c:y val="9.30007690659106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048182209901642E-17"/>
                  <c:y val="6.39837248654135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4.6109682599233658E-3"/>
                </c:manualLayout>
              </c:layout>
              <c:tx>
                <c:rich>
                  <a:bodyPr/>
                  <a:lstStyle/>
                  <a:p>
                    <a:endParaRPr lang="en-US"/>
                  </a:p>
                  <a:p>
                    <a:r>
                      <a:rPr lang="en-US"/>
                      <a:t>27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8096364419803321E-17"/>
                  <c:y val="9.30007690659113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1.5103485746690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5103485746690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9 месяцев 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109</c:v>
                </c:pt>
                <c:pt idx="1">
                  <c:v>117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954860624"/>
        <c:axId val="954867696"/>
      </c:barChart>
      <c:catAx>
        <c:axId val="95486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4867696"/>
        <c:crosses val="autoZero"/>
        <c:auto val="1"/>
        <c:lblAlgn val="ctr"/>
        <c:lblOffset val="100"/>
        <c:noMultiLvlLbl val="0"/>
      </c:catAx>
      <c:valAx>
        <c:axId val="954867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548606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540" tIns="45770" rIns="91540" bIns="457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88"/>
          </a:xfrm>
          <a:prstGeom prst="rect">
            <a:avLst/>
          </a:prstGeom>
        </p:spPr>
        <p:txBody>
          <a:bodyPr vert="horz" lIns="91540" tIns="45770" rIns="91540" bIns="4577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0" tIns="45770" rIns="91540" bIns="457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4880"/>
            <a:ext cx="5438775" cy="4467224"/>
          </a:xfrm>
          <a:prstGeom prst="rect">
            <a:avLst/>
          </a:prstGeom>
        </p:spPr>
        <p:txBody>
          <a:bodyPr vert="horz" lIns="91540" tIns="45770" rIns="91540" bIns="4577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540" tIns="45770" rIns="91540" bIns="457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6"/>
            <a:ext cx="2946400" cy="496887"/>
          </a:xfrm>
          <a:prstGeom prst="rect">
            <a:avLst/>
          </a:prstGeom>
        </p:spPr>
        <p:txBody>
          <a:bodyPr vert="horz" lIns="91540" tIns="45770" rIns="91540" bIns="4577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24A57-B5F5-4EEE-835D-7296A7CE4D9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94BCA-0B7A-4761-A78B-6B3A94C0DE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78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B752-A997-4FEF-ADBA-5257774B0FF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1B147-7943-48E8-9A8A-095E3B672B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52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58AA-0A9A-4A24-9C5C-7589E15C1F7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8F27C-579E-4FFC-BAE0-E2BA706E5C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186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D11E-E434-44BF-9883-56AFDB174B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019EA-DD80-462F-8F51-E4070C57F1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39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8B7C4-ED28-477B-9C3F-F438AF1BDB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96213-5FF1-4E4A-A6CD-FF45394CDC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54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2E4CC-E488-4D18-945E-655E08183BD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7DF63-D82E-4FED-B608-68461A283B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008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C1DA-1ADF-4E68-95AB-EC49BE42E1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75988-44E9-47AF-8872-5DB7430D2D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69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DE24-67C9-45C9-8556-7A2A655FCF1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9C29C-D6A4-46C3-A68D-E3728B3DCE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109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D674-D0FB-4460-A960-7E6565724F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FC9-DDF6-4743-A30F-8F82AEFBE2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212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37C8A-CDD2-421F-93A9-0204E5480E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CBC1E-F55F-4246-A58F-3274288B3E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908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D6BD9-9353-42C7-9184-EDF20BE9A9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0AB32-7E4D-44F2-BA29-CA490BA34C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772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54">
              <a:defRPr/>
            </a:pPr>
            <a:fld id="{06A00B4D-0613-41CF-AE35-AF4335DB60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54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914354"/>
            <a:fld id="{E4CC7504-C913-4176-B3C8-B6E30CFFCE6B}" type="slidenum">
              <a:rPr lang="ru-RU" altLang="ru-RU" smtClean="0">
                <a:latin typeface="Calibri"/>
                <a:cs typeface="Arial" panose="020B0604020202020204" pitchFamily="34" charset="0"/>
              </a:rPr>
              <a:pPr defTabSz="914354"/>
              <a:t>‹#›</a:t>
            </a:fld>
            <a:endParaRPr lang="ru-RU" altLang="ru-RU"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73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1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531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589" indent="-228589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1324598"/>
            <a:ext cx="7772400" cy="381142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hlink"/>
                </a:solidFill>
              </a:rPr>
              <a:t>Об информационном взаимодействии Управления Федерального казначейства по Новосибирской области с </a:t>
            </a:r>
            <a:r>
              <a:rPr lang="ru-RU" sz="2400" b="1" dirty="0" smtClean="0">
                <a:solidFill>
                  <a:schemeClr val="hlink"/>
                </a:solidFill>
              </a:rPr>
              <a:t>контрольно-счетными органами Новосибирской области,  региональными и муниципальными органами финансового контроля, актуальные вопросы деятельности.</a:t>
            </a:r>
            <a:r>
              <a:rPr lang="ru-RU" sz="2800" b="1" dirty="0" smtClean="0">
                <a:solidFill>
                  <a:schemeClr val="hlink"/>
                </a:solidFill>
              </a:rPr>
              <a:t/>
            </a:r>
            <a:br>
              <a:rPr lang="ru-RU" sz="2800" b="1" dirty="0" smtClean="0">
                <a:solidFill>
                  <a:schemeClr val="hlink"/>
                </a:solidFill>
              </a:rPr>
            </a:br>
            <a:endParaRPr lang="ru-RU" sz="4000" b="1" dirty="0">
              <a:solidFill>
                <a:schemeClr val="hlink"/>
              </a:solidFill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67663" y="5589588"/>
            <a:ext cx="2520950" cy="912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400" b="1"/>
              <a:t>Руководитель Управления Федерального казначейства по Новосибирской области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b="1"/>
              <a:t>Гайдук А.В</a:t>
            </a:r>
            <a:r>
              <a:rPr lang="en-US" altLang="ru-RU" sz="1400" b="1"/>
              <a:t>.</a:t>
            </a:r>
            <a:endParaRPr lang="ru-RU" altLang="ru-RU" sz="1400" b="1"/>
          </a:p>
        </p:txBody>
      </p:sp>
    </p:spTree>
    <p:extLst>
      <p:ext uri="{BB962C8B-B14F-4D97-AF65-F5344CB8AC3E}">
        <p14:creationId xmlns:p14="http://schemas.microsoft.com/office/powerpoint/2010/main" val="46703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106172" y="274639"/>
            <a:ext cx="7246190" cy="490537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Количество заключенных </a:t>
            </a:r>
            <a:r>
              <a:rPr lang="ru-RU" sz="2000" b="1" dirty="0" smtClean="0"/>
              <a:t>Соглашений </a:t>
            </a:r>
            <a:r>
              <a:rPr lang="ru-RU" sz="2000" b="1" dirty="0"/>
              <a:t>об информационном </a:t>
            </a:r>
            <a:r>
              <a:rPr lang="ru-RU" sz="2000" b="1" dirty="0" smtClean="0"/>
              <a:t>взаимодействии за 2012 -2019 годы</a:t>
            </a:r>
            <a:endParaRPr lang="ru-RU" altLang="ru-RU" sz="20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937116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24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9695" y="508958"/>
            <a:ext cx="6938380" cy="1147586"/>
          </a:xfrm>
        </p:spPr>
        <p:txBody>
          <a:bodyPr/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2000" b="1" dirty="0" smtClean="0"/>
              <a:t>Количество органов контроля, в отношении которых проведен </a:t>
            </a:r>
            <a:br>
              <a:rPr lang="ru-RU" sz="2000" b="1" dirty="0" smtClean="0"/>
            </a:br>
            <a:r>
              <a:rPr lang="ru-RU" sz="2000" b="1" dirty="0" smtClean="0"/>
              <a:t>анализ </a:t>
            </a:r>
            <a:r>
              <a:rPr lang="ru-RU" sz="2000" b="1" dirty="0"/>
              <a:t>исполнения бюджетных </a:t>
            </a:r>
            <a:r>
              <a:rPr lang="ru-RU" sz="2000" b="1" dirty="0" smtClean="0"/>
              <a:t>полномочий                                 за 2017 – 2019 годы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/>
          </p:nvPr>
        </p:nvGraphicFramePr>
        <p:xfrm>
          <a:off x="1897811" y="1958195"/>
          <a:ext cx="9299276" cy="414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7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482" y="39903"/>
            <a:ext cx="3814861" cy="52621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 сфере закупок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250216" y="1719358"/>
            <a:ext cx="431322" cy="241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048253" y="2134120"/>
            <a:ext cx="45735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статья 99 (вне рамок оборонного заказа)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1926" y="2087592"/>
            <a:ext cx="5794074" cy="5538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9622254" y="1721389"/>
            <a:ext cx="515250" cy="3100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7154367" y="1730532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3516" y="1722015"/>
            <a:ext cx="231668" cy="45114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6475898" y="2157045"/>
            <a:ext cx="1374192" cy="526211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123463" y="2151659"/>
            <a:ext cx="1365035" cy="50464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900278" y="2151187"/>
            <a:ext cx="1516285" cy="48174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525475" y="2249972"/>
            <a:ext cx="1219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 100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73151" y="991140"/>
            <a:ext cx="5795892" cy="601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822001" y="1043840"/>
            <a:ext cx="5666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контроля, осуществляемого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Законом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257305" y="2242994"/>
            <a:ext cx="12997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101</a:t>
            </a:r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140351" y="2238172"/>
            <a:ext cx="12134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102</a:t>
            </a:r>
            <a:endParaRPr lang="ru-RU" sz="1400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7195456" y="2767351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8907161" y="2752508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10747075" y="2706319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6487216" y="3159555"/>
            <a:ext cx="1603151" cy="51453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8203470" y="3152791"/>
            <a:ext cx="1743638" cy="558066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0095913" y="3134558"/>
            <a:ext cx="1585290" cy="548217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947543" y="2768773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290888" y="3234242"/>
            <a:ext cx="1374192" cy="7619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418202" y="3512803"/>
            <a:ext cx="1219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3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2637566" y="2759907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1942360" y="3181510"/>
            <a:ext cx="1374192" cy="8382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087362" y="3512802"/>
            <a:ext cx="1219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5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 flipH="1">
            <a:off x="4124446" y="2759907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5386701" y="2733169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4862629" y="3177115"/>
            <a:ext cx="1374192" cy="836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506939" y="3204262"/>
            <a:ext cx="1227047" cy="8198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4960401" y="3507154"/>
            <a:ext cx="1219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8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35373" y="3507154"/>
            <a:ext cx="1023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11.2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977984" y="4140937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16354" y="4642779"/>
            <a:ext cx="1374192" cy="6962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356843" y="4723504"/>
            <a:ext cx="13828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России, его </a:t>
            </a:r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органы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26897" y="4755896"/>
            <a:ext cx="4252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казначейство, его территориальные органы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 flipH="1">
            <a:off x="2617422" y="4193665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4147248" y="4141493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5561415" y="4124226"/>
            <a:ext cx="8627" cy="333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1895087" y="4592306"/>
            <a:ext cx="4231231" cy="746752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6463267" y="3118039"/>
            <a:ext cx="1620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контроль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060211" y="3159555"/>
            <a:ext cx="1517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Общественный контроль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206204" y="3109312"/>
            <a:ext cx="1563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контроль, осуществляемый заказчиком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975582" y="4009200"/>
            <a:ext cx="4252787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Новосибирской области 490 органа внутреннего государственного финансового контроля, наделенных полномочиями по контролю на основании части 8 статьи 99 Закона о контрактной системе, в том числе: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контрольное управление Новосибирской области;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мэрия города Новосибирска.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1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39"/>
          <p:cNvSpPr/>
          <p:nvPr/>
        </p:nvSpPr>
        <p:spPr>
          <a:xfrm>
            <a:off x="1365845" y="3054594"/>
            <a:ext cx="4689898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Закупки у ед. Поставщика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Отраслевые закупки (лекарственных препаратов/медицинских изделий/строительных работ, работ по капитальному ремонту и реконструкции объектов капитального строительства/ в сфере информационных технологий)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Закупки с этапами/авансами/повторные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Закупки с нарушениями регламентных сроков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Наличие устойчивых связей (участник-участник/заказчик-участник)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Наличие удовлетворенных жалоб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Анализ предыдущих проверок (количество выявленных нарушений)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1365845" y="2265873"/>
            <a:ext cx="4689898" cy="682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Критерии отбора:</a:t>
            </a:r>
          </a:p>
          <a:p>
            <a:pPr>
              <a:lnSpc>
                <a:spcPts val="23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РИСКОЕМКИЕ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ПОКАЗАТЕЛИ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106175" y="0"/>
            <a:ext cx="7783456" cy="773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3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0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 в подходах при осуществлении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в сфере закупок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1365845" y="1135630"/>
            <a:ext cx="4689898" cy="9771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Риск-ориентируемый подход Федерального казначейства, его территориальных органов при проведении контрольных мероприятий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6424702" y="2631868"/>
            <a:ext cx="5454323" cy="977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Критерии отбора при планировании и осуществлении контрольных мероприятий муниципальными органами контроля</a:t>
            </a:r>
          </a:p>
        </p:txBody>
      </p:sp>
      <p:sp>
        <p:nvSpPr>
          <p:cNvPr id="19" name="Прямоугольник 139"/>
          <p:cNvSpPr/>
          <p:nvPr/>
        </p:nvSpPr>
        <p:spPr>
          <a:xfrm>
            <a:off x="6547630" y="3612528"/>
            <a:ext cx="541262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Анализ информации о закупках, размещенных в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ЕИС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существенность объема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закупок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при установлении признаков нарушений при проведении контрольных мероприятий по внутреннему муниципальному финансовому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контролю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периодичность проведения плановых проверок в отношении одного субъекта контроля</a:t>
            </a:r>
          </a:p>
        </p:txBody>
      </p:sp>
      <p:sp>
        <p:nvSpPr>
          <p:cNvPr id="20" name="TextBox 9"/>
          <p:cNvSpPr txBox="1"/>
          <p:nvPr/>
        </p:nvSpPr>
        <p:spPr>
          <a:xfrm>
            <a:off x="6445550" y="891003"/>
            <a:ext cx="5454323" cy="977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Критерии отбора при планировании и осуществлении контрольных мероприятий органами контроля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субъектов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РФ, муниципальными органами контроля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139"/>
          <p:cNvSpPr/>
          <p:nvPr/>
        </p:nvSpPr>
        <p:spPr>
          <a:xfrm>
            <a:off x="6466396" y="2095910"/>
            <a:ext cx="5412629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Существенность объема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закупок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Поступающая информация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о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нарушениях</a:t>
            </a:r>
          </a:p>
        </p:txBody>
      </p:sp>
      <p:sp>
        <p:nvSpPr>
          <p:cNvPr id="22" name="TextBox 9"/>
          <p:cNvSpPr txBox="1"/>
          <p:nvPr/>
        </p:nvSpPr>
        <p:spPr>
          <a:xfrm>
            <a:off x="6691835" y="5353393"/>
            <a:ext cx="4920055" cy="127214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ПРОБЛЕМАТИКА: </a:t>
            </a:r>
          </a:p>
          <a:p>
            <a:pPr>
              <a:lnSpc>
                <a:spcPts val="2300"/>
              </a:lnSpc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Отсутствие риск-ориентируемого подхода у органов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контроля</a:t>
            </a:r>
            <a:b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субъектов РФ, муниципальных органов контроля</a:t>
            </a:r>
          </a:p>
          <a:p>
            <a:pPr>
              <a:lnSpc>
                <a:spcPts val="2300"/>
              </a:lnSpc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 проведении контрольных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мероприятий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52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443268" y="215660"/>
            <a:ext cx="6469332" cy="534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3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0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defTabSz="304770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ОБЗОР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СИСТЕМАТИЧЕСКИХ НАРУШЕНИЙ В ДЕЯТЕЛЬНОСТИ ОГ(М)ФК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Прямоугольник 139"/>
          <p:cNvSpPr/>
          <p:nvPr/>
        </p:nvSpPr>
        <p:spPr>
          <a:xfrm>
            <a:off x="459764" y="1673524"/>
            <a:ext cx="3135318" cy="36660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Управлением Федерального казначейства по Новосибирской области ежегодно: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- 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 2016 года проверки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органа гос.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фин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. контроля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субъекта РФ (Контрольное управление Новосибирской области);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- 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 2018 года проверки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органов муниципального фин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. контроля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139"/>
          <p:cNvSpPr/>
          <p:nvPr/>
        </p:nvSpPr>
        <p:spPr>
          <a:xfrm>
            <a:off x="4133850" y="1009292"/>
            <a:ext cx="7848600" cy="29588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По </a:t>
            </a:r>
            <a:r>
              <a:rPr lang="ru-RU" sz="1400" b="1" dirty="0">
                <a:solidFill>
                  <a:srgbClr val="203864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результатам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проведения Управлением Федерального казначейства по Новосибирской области проверок по «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переконтролю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» органов контроля ежегодно выявляются систематические нарушения:</a:t>
            </a:r>
          </a:p>
          <a:p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Неосуществление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либо осуществление </a:t>
            </a:r>
            <a:b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не в полном объеме полномочий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ОГ(М)ФК по контролю в сфере закупок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Нарушения в части реализации результатов КМ</a:t>
            </a: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Нарушение правил, а также сроков размещения в ЕИС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информации о КМ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Нарушение порядков осуществления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контроля в сфере закупок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Иные нарушения и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недостатки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595082" y="3495266"/>
            <a:ext cx="503843" cy="7686"/>
          </a:xfrm>
          <a:prstGeom prst="straightConnector1">
            <a:avLst/>
          </a:prstGeom>
          <a:ln w="3492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133850" y="4045789"/>
            <a:ext cx="7848600" cy="1354347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ПРОБЛЕМАТИКА: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2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</a:t>
            </a:r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контроля у органов внутреннего государственного финансового контроля в сфере закупок;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мер воздействия на органы </a:t>
            </a:r>
            <a:r>
              <a:rPr lang="ru-RU" sz="12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ОГ(М)ФК по контролю в сфере </a:t>
            </a:r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у ФК и ТОФК при осуществлении полномочий по «</a:t>
            </a:r>
            <a:r>
              <a:rPr lang="ru-RU" sz="1200" b="1" dirty="0" err="1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переконтролю</a:t>
            </a:r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33850" y="5477774"/>
            <a:ext cx="7778750" cy="10914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</a:t>
            </a:r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</a:t>
            </a:r>
            <a:r>
              <a:rPr lang="ru-RU" sz="12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осуществлению органами государственного (муниципального) финансового контроля, являющимися органами (должностными лицами) исполнительной власти субъектов Российской Федерации (местных администраций), контроля за соблюдением Федерального закона «О контрактной системе в сфере закупок товаров, работ, услуг для обеспечения государственных и муниципальных нужд» </a:t>
            </a:r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ФК № </a:t>
            </a:r>
            <a:r>
              <a:rPr lang="ru-RU" sz="12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14н</a:t>
            </a:r>
            <a:r>
              <a:rPr lang="ru-RU" sz="12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b="1" dirty="0">
              <a:solidFill>
                <a:srgbClr val="2038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01294" y="5520162"/>
            <a:ext cx="1202723" cy="100663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r>
              <a:rPr lang="ru-RU" sz="5401" dirty="0" smtClean="0"/>
              <a:t> </a:t>
            </a:r>
            <a:endParaRPr lang="ru-RU" sz="5401" dirty="0"/>
          </a:p>
        </p:txBody>
      </p:sp>
      <p:pic>
        <p:nvPicPr>
          <p:cNvPr id="15" name="Изображение 10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823" y="5678192"/>
            <a:ext cx="737663" cy="69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9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584645" y="112142"/>
            <a:ext cx="6469332" cy="534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3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0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defTabSz="304770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ПРАКТИКА ИНФОРМАЦИОННОГО ВЗАИМОДЕЙСТВИЯ МЕЖДУ ФК, ТОФК с ОГ(М)ФК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8561" y="1112808"/>
            <a:ext cx="4451230" cy="3278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МЕТОДОЛОГИЯ ФК: </a:t>
            </a:r>
          </a:p>
          <a:p>
            <a:pPr algn="ctr"/>
            <a:endParaRPr lang="ru-RU" sz="1400" b="1" dirty="0" smtClean="0">
              <a:solidFill>
                <a:srgbClr val="2038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рекомендации по контролю в сфере закупок;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2038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обозначены </a:t>
            </a:r>
            <a:r>
              <a:rPr lang="ru-RU" sz="14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риск-ориентированные </a:t>
            </a:r>
            <a:r>
              <a:rPr lang="ru-RU" sz="14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при планировании и осуществлении КМ для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ОГ(М)ФК;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</a:t>
            </a:r>
            <a:r>
              <a:rPr lang="ru-RU" sz="14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приглашения на совещания с ФК в </a:t>
            </a:r>
            <a:r>
              <a:rPr lang="ru-RU" sz="1400" b="1" dirty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режиме </a:t>
            </a:r>
            <a:r>
              <a:rPr lang="ru-RU" sz="14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аудио-видеоконференцсвязи для обмена приобретенным опытом.</a:t>
            </a:r>
          </a:p>
        </p:txBody>
      </p:sp>
      <p:sp>
        <p:nvSpPr>
          <p:cNvPr id="7" name="Прямоугольник 139"/>
          <p:cNvSpPr/>
          <p:nvPr/>
        </p:nvSpPr>
        <p:spPr>
          <a:xfrm>
            <a:off x="6556256" y="1979459"/>
            <a:ext cx="54126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Направлены письмом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Управления Федерального казначейства по Новосибирской области от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25.06.2019 №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51-23-12/10-7935 «О направлении информации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» в адрес мэрии города Новосибирска;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Направлены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письмом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Управления Федерального казначейства по Новосибирской области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от  26.06.2019 №51-23-12/10-7937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«О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направлении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информации» в адрес контрольного управления Новосибирской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области</a:t>
            </a:r>
            <a:endParaRPr lang="ru-RU" sz="13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1300" b="1" dirty="0">
              <a:solidFill>
                <a:schemeClr val="accent5">
                  <a:lumMod val="50000"/>
                </a:schemeClr>
              </a:solidFill>
              <a:latin typeface="+mn-lt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829791" y="2111605"/>
            <a:ext cx="503843" cy="7686"/>
          </a:xfrm>
          <a:prstGeom prst="straightConnector1">
            <a:avLst/>
          </a:prstGeom>
          <a:ln w="3492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80591" y="2781589"/>
            <a:ext cx="503843" cy="7686"/>
          </a:xfrm>
          <a:prstGeom prst="straightConnector1">
            <a:avLst/>
          </a:prstGeom>
          <a:ln w="3492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493698" y="4580624"/>
            <a:ext cx="7392837" cy="14233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2038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02.05.2006 № 59-ФЗ, рамках межведомственного взаимодействия осуществляется перенаправление обращений по подведомственности между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 и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ОГ(М)ФК </a:t>
            </a:r>
          </a:p>
          <a:p>
            <a:pPr algn="ctr"/>
            <a:endParaRPr lang="ru-RU" sz="1400" b="1" dirty="0">
              <a:solidFill>
                <a:srgbClr val="203864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744943" y="4680237"/>
            <a:ext cx="1202723" cy="1224136"/>
          </a:xfrm>
          <a:prstGeom prst="ellipse">
            <a:avLst/>
          </a:prstGeom>
          <a:solidFill>
            <a:srgbClr val="4B91D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ru-RU" sz="5401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00" y="4876473"/>
            <a:ext cx="758608" cy="83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8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0527" y="209850"/>
            <a:ext cx="7725398" cy="1490764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Государственная информационная система «Официальный сайт Российской Федерации в информационно-телекоммуникационной сети «Интернет» для размещения информации об осуществлении государственного (муниципального) финансового аудита (контроля) в сфере бюджетных правоотношений»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ГИС ЕСГФК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2755" y="2230150"/>
            <a:ext cx="4093398" cy="390821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Цель создания</a:t>
            </a:r>
            <a:r>
              <a:rPr lang="en-US" sz="2000" dirty="0" smtClean="0">
                <a:solidFill>
                  <a:srgbClr val="0070C0"/>
                </a:solidFill>
              </a:rPr>
              <a:t>: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1600" dirty="0" smtClean="0"/>
              <a:t>повышение </a:t>
            </a:r>
            <a:r>
              <a:rPr lang="ru-RU" sz="1600" dirty="0"/>
              <a:t>качества деятельности объектов государственного (муниципального) финансового контроля; </a:t>
            </a:r>
          </a:p>
          <a:p>
            <a:r>
              <a:rPr lang="ru-RU" sz="1600" dirty="0" smtClean="0"/>
              <a:t>реализация </a:t>
            </a:r>
            <a:r>
              <a:rPr lang="ru-RU" sz="1600" dirty="0"/>
              <a:t>общедоступности информации о результатах государственного (муниципального) финансового контроля, внутриведомственного финансового контроля; </a:t>
            </a:r>
          </a:p>
          <a:p>
            <a:r>
              <a:rPr lang="ru-RU" sz="1600" dirty="0" smtClean="0"/>
              <a:t>совершенствование </a:t>
            </a:r>
            <a:r>
              <a:rPr lang="ru-RU" sz="1600" dirty="0"/>
              <a:t>порядка осуществления внешнего государственного (муниципального) финансового контроля в Российской Федерации и повышение эффективности деятельности органов </a:t>
            </a:r>
            <a:r>
              <a:rPr lang="ru-RU" sz="1600" dirty="0" smtClean="0"/>
              <a:t>государственного (муниципального) </a:t>
            </a:r>
            <a:r>
              <a:rPr lang="ru-RU" sz="1600" dirty="0"/>
              <a:t>контроля.</a:t>
            </a:r>
          </a:p>
          <a:p>
            <a:pPr marL="0" indent="0">
              <a:buNone/>
            </a:pPr>
            <a:endParaRPr lang="ru-RU" sz="1600" dirty="0" smtClean="0"/>
          </a:p>
          <a:p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4679" y="1889184"/>
            <a:ext cx="6438337" cy="2819550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/>
              <a:t>Федеральное казначейство         </a:t>
            </a:r>
            <a:r>
              <a:rPr lang="ru-RU" sz="1800" dirty="0"/>
              <a:t> </a:t>
            </a:r>
            <a:r>
              <a:rPr lang="ru-RU" sz="1600" dirty="0"/>
              <a:t>УФК по Новосибирской  </a:t>
            </a:r>
            <a:r>
              <a:rPr lang="ru-RU" sz="1600" dirty="0" smtClean="0"/>
              <a:t>области</a:t>
            </a:r>
            <a:endParaRPr lang="ru-RU" sz="1400" dirty="0" smtClean="0"/>
          </a:p>
          <a:p>
            <a:pPr marL="0" indent="0" algn="ctr">
              <a:buNone/>
            </a:pPr>
            <a:endParaRPr lang="ru-RU" sz="1400" dirty="0" smtClean="0"/>
          </a:p>
          <a:p>
            <a:pPr marL="0" indent="0" algn="ctr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sz="1400" dirty="0" smtClean="0"/>
              <a:t>Регистрация</a:t>
            </a:r>
            <a:r>
              <a:rPr lang="ru-RU" sz="1400" dirty="0" smtClean="0"/>
              <a:t>, формирование и </a:t>
            </a:r>
          </a:p>
          <a:p>
            <a:pPr marL="0" indent="0" algn="ctr">
              <a:buNone/>
            </a:pPr>
            <a:r>
              <a:rPr lang="ru-RU" sz="1400" dirty="0" smtClean="0"/>
              <a:t>размещение отдельной  информации  </a:t>
            </a:r>
          </a:p>
          <a:p>
            <a:pPr marL="0" indent="0">
              <a:buNone/>
            </a:pPr>
            <a:r>
              <a:rPr lang="ru-RU" sz="1400" b="1" dirty="0" smtClean="0"/>
              <a:t>с  01.08.2016 г                                                                                с октября 2016 г</a:t>
            </a:r>
          </a:p>
          <a:p>
            <a:pPr marL="0" indent="0">
              <a:buNone/>
            </a:pPr>
            <a:r>
              <a:rPr lang="ru-RU" sz="1400" dirty="0" smtClean="0"/>
              <a:t>                                 В полном объеме и на постоянной основе</a:t>
            </a:r>
          </a:p>
          <a:p>
            <a:pPr marL="0" indent="0">
              <a:buNone/>
            </a:pPr>
            <a:r>
              <a:rPr lang="ru-RU" sz="1400" dirty="0" smtClean="0"/>
              <a:t>                                                          </a:t>
            </a:r>
            <a:r>
              <a:rPr lang="ru-RU" sz="1400" b="1" dirty="0" smtClean="0"/>
              <a:t>с   01.01.2018г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настоящее время формирование информации, документов о контрольных мероприятиях в финансово-бюджетной сфере,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осуществляется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посредством информационного взаимодействия прикладного программного продукта АС Планирование с ГИС ЕСГФК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14680" y="1846496"/>
            <a:ext cx="2523225" cy="37956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11239" y="1868174"/>
            <a:ext cx="3393949" cy="31917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64631" y="2868272"/>
            <a:ext cx="4233965" cy="749449"/>
          </a:xfrm>
          <a:prstGeom prst="ellipse">
            <a:avLst/>
          </a:prstGeom>
          <a:noFill/>
          <a:ln w="28575">
            <a:solidFill>
              <a:srgbClr val="276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531633" y="3733595"/>
            <a:ext cx="3736398" cy="752030"/>
          </a:xfrm>
          <a:prstGeom prst="ellipse">
            <a:avLst/>
          </a:prstGeom>
          <a:noFill/>
          <a:ln w="28575">
            <a:solidFill>
              <a:srgbClr val="276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65826" y="2199736"/>
            <a:ext cx="4180327" cy="433908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9777046" y="2199736"/>
            <a:ext cx="905608" cy="605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2"/>
          </p:cNvCxnSpPr>
          <p:nvPr/>
        </p:nvCxnSpPr>
        <p:spPr>
          <a:xfrm>
            <a:off x="6676293" y="2226058"/>
            <a:ext cx="753207" cy="48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098875" y="3298959"/>
            <a:ext cx="432758" cy="239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8065698" y="1276709"/>
            <a:ext cx="8627" cy="1591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0268031" y="3418475"/>
            <a:ext cx="414623" cy="11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47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711503" y="1262743"/>
            <a:ext cx="10972800" cy="4484914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2409094" y="1755097"/>
            <a:ext cx="7218484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Спасибо за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внимание!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3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41437</TotalTime>
  <Words>699</Words>
  <Application>Microsoft Office PowerPoint</Application>
  <PresentationFormat>Широкоэкранный</PresentationFormat>
  <Paragraphs>110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5_Тема Office</vt:lpstr>
      <vt:lpstr>Об информационном взаимодействии Управления Федерального казначейства по Новосибирской области с контрольно-счетными органами Новосибирской области,  региональными и муниципальными органами финансового контроля, актуальные вопросы деятельности. </vt:lpstr>
      <vt:lpstr>    Количество заключенных Соглашений об информационном взаимодействии за 2012 -2019 годы</vt:lpstr>
      <vt:lpstr>                      Количество органов контроля, в отношении которых проведен  анализ исполнения бюджетных полномочий                                 за 2017 – 2019 годы</vt:lpstr>
      <vt:lpstr>Контроль в сфере закупок </vt:lpstr>
      <vt:lpstr>Презентация PowerPoint</vt:lpstr>
      <vt:lpstr>Презентация PowerPoint</vt:lpstr>
      <vt:lpstr>Презентация PowerPoint</vt:lpstr>
      <vt:lpstr>Государственная информационная система «Официальный сайт Российской Федерации в информационно-телекоммуникационной сети «Интернет» для размещения информации об осуществлении государственного (муниципального) финансового аудита (контроля) в сфере бюджетных правоотношений» ГИС ЕСГФК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Русман Ксения Александровна</cp:lastModifiedBy>
  <cp:revision>2264</cp:revision>
  <cp:lastPrinted>2019-11-05T06:42:27Z</cp:lastPrinted>
  <dcterms:created xsi:type="dcterms:W3CDTF">2015-03-03T16:27:21Z</dcterms:created>
  <dcterms:modified xsi:type="dcterms:W3CDTF">2019-11-06T07:01:33Z</dcterms:modified>
</cp:coreProperties>
</file>