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70" r:id="rId3"/>
    <p:sldId id="257" r:id="rId4"/>
    <p:sldId id="260" r:id="rId5"/>
    <p:sldId id="267" r:id="rId6"/>
    <p:sldId id="268" r:id="rId7"/>
    <p:sldId id="266" r:id="rId8"/>
    <p:sldId id="265" r:id="rId9"/>
    <p:sldId id="269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6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82" y="3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10BD24-9D8F-4F3C-99CA-A3A99C7D78BA}" type="doc">
      <dgm:prSet loTypeId="urn:microsoft.com/office/officeart/2005/8/layout/matrix1" loCatId="matrix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E1597B-9C3D-4951-A5C6-C0E50B609783}">
      <dgm:prSet phldrT="[Текст]"/>
      <dgm:spPr/>
      <dgm:t>
        <a:bodyPr/>
        <a:lstStyle/>
        <a:p>
          <a:r>
            <a:rPr lang="ru-RU" b="1" dirty="0" smtClean="0"/>
            <a:t>Преимущества автоматизации бюджетного процесса</a:t>
          </a:r>
          <a:endParaRPr lang="ru-RU" b="1" dirty="0"/>
        </a:p>
      </dgm:t>
    </dgm:pt>
    <dgm:pt modelId="{286A8EFD-2270-4C06-A965-F1EA61000693}" type="parTrans" cxnId="{DF789280-36C3-4FF9-99B3-4B823855B749}">
      <dgm:prSet/>
      <dgm:spPr/>
      <dgm:t>
        <a:bodyPr/>
        <a:lstStyle/>
        <a:p>
          <a:endParaRPr lang="ru-RU"/>
        </a:p>
      </dgm:t>
    </dgm:pt>
    <dgm:pt modelId="{8FDD9F79-48B6-4A32-8E1D-7EC8DBF5B2B2}" type="sibTrans" cxnId="{DF789280-36C3-4FF9-99B3-4B823855B749}">
      <dgm:prSet/>
      <dgm:spPr/>
      <dgm:t>
        <a:bodyPr/>
        <a:lstStyle/>
        <a:p>
          <a:endParaRPr lang="ru-RU"/>
        </a:p>
      </dgm:t>
    </dgm:pt>
    <dgm:pt modelId="{5EB3EBFA-353C-49CE-8DBD-0A3C4B759D9D}">
      <dgm:prSet phldrT="[Текст]" custT="1"/>
      <dgm:spPr/>
      <dgm:t>
        <a:bodyPr/>
        <a:lstStyle/>
        <a:p>
          <a:r>
            <a:rPr lang="ru-RU" sz="2000" b="1" dirty="0" smtClean="0"/>
            <a:t>Упрощение процедур сбора и анализа информации</a:t>
          </a:r>
          <a:endParaRPr lang="ru-RU" sz="2000" b="1" dirty="0"/>
        </a:p>
      </dgm:t>
    </dgm:pt>
    <dgm:pt modelId="{957F9356-4EB3-46FD-8796-70EDF6374F12}" type="parTrans" cxnId="{FC96D2D9-F3FA-4566-9EE5-D877B83F1851}">
      <dgm:prSet/>
      <dgm:spPr/>
      <dgm:t>
        <a:bodyPr/>
        <a:lstStyle/>
        <a:p>
          <a:endParaRPr lang="ru-RU"/>
        </a:p>
      </dgm:t>
    </dgm:pt>
    <dgm:pt modelId="{9ACD52F4-7660-4F14-B41F-EE7F65D8BC97}" type="sibTrans" cxnId="{FC96D2D9-F3FA-4566-9EE5-D877B83F1851}">
      <dgm:prSet/>
      <dgm:spPr/>
      <dgm:t>
        <a:bodyPr/>
        <a:lstStyle/>
        <a:p>
          <a:endParaRPr lang="ru-RU"/>
        </a:p>
      </dgm:t>
    </dgm:pt>
    <dgm:pt modelId="{01C2716F-E6C0-4688-A5E5-9FC58D789F6C}">
      <dgm:prSet phldrT="[Текст]" custT="1"/>
      <dgm:spPr/>
      <dgm:t>
        <a:bodyPr/>
        <a:lstStyle/>
        <a:p>
          <a:r>
            <a:rPr lang="ru-RU" sz="2000" b="1" dirty="0" smtClean="0"/>
            <a:t>Сокращение времени для анализа информации и выработки предложений</a:t>
          </a:r>
          <a:endParaRPr lang="ru-RU" sz="2000" b="1" dirty="0"/>
        </a:p>
      </dgm:t>
    </dgm:pt>
    <dgm:pt modelId="{CDD96E84-30E9-4EE0-9E25-4188B0FDE678}" type="parTrans" cxnId="{6176F6B3-EEF9-45D2-97D1-F62CB49FB7EC}">
      <dgm:prSet/>
      <dgm:spPr/>
      <dgm:t>
        <a:bodyPr/>
        <a:lstStyle/>
        <a:p>
          <a:endParaRPr lang="ru-RU"/>
        </a:p>
      </dgm:t>
    </dgm:pt>
    <dgm:pt modelId="{A8F61B18-8A47-4811-ADFD-C8BC33CD31EC}" type="sibTrans" cxnId="{6176F6B3-EEF9-45D2-97D1-F62CB49FB7EC}">
      <dgm:prSet/>
      <dgm:spPr/>
      <dgm:t>
        <a:bodyPr/>
        <a:lstStyle/>
        <a:p>
          <a:endParaRPr lang="ru-RU"/>
        </a:p>
      </dgm:t>
    </dgm:pt>
    <dgm:pt modelId="{4852FC62-8652-427E-9191-0A5B2B1EFEEF}">
      <dgm:prSet phldrT="[Текст]" custT="1"/>
      <dgm:spPr/>
      <dgm:t>
        <a:bodyPr/>
        <a:lstStyle/>
        <a:p>
          <a:r>
            <a:rPr lang="ru-RU" sz="2000" b="1" dirty="0" smtClean="0"/>
            <a:t>Автоматизированное формирование документов на всех этапах работы</a:t>
          </a:r>
          <a:endParaRPr lang="ru-RU" sz="2000" b="1" dirty="0"/>
        </a:p>
      </dgm:t>
    </dgm:pt>
    <dgm:pt modelId="{F0C8531B-B041-49D3-966F-FF09F886D71A}" type="parTrans" cxnId="{5B4609F4-0B89-4A35-A7FF-8A833812E725}">
      <dgm:prSet/>
      <dgm:spPr/>
      <dgm:t>
        <a:bodyPr/>
        <a:lstStyle/>
        <a:p>
          <a:endParaRPr lang="ru-RU"/>
        </a:p>
      </dgm:t>
    </dgm:pt>
    <dgm:pt modelId="{3B4CC60A-5AB1-4BBB-9284-AD523B73F0FE}" type="sibTrans" cxnId="{5B4609F4-0B89-4A35-A7FF-8A833812E725}">
      <dgm:prSet/>
      <dgm:spPr/>
      <dgm:t>
        <a:bodyPr/>
        <a:lstStyle/>
        <a:p>
          <a:endParaRPr lang="ru-RU"/>
        </a:p>
      </dgm:t>
    </dgm:pt>
    <dgm:pt modelId="{754BA872-B83C-4135-9B30-51344BFF387D}">
      <dgm:prSet phldrT="[Текст]" custT="1"/>
      <dgm:spPr/>
      <dgm:t>
        <a:bodyPr/>
        <a:lstStyle/>
        <a:p>
          <a:r>
            <a:rPr lang="ru-RU" sz="2000" b="1" dirty="0" smtClean="0"/>
            <a:t>Доступ в онлайн режиме к документам учреждений любого уровня</a:t>
          </a:r>
          <a:endParaRPr lang="ru-RU" sz="2000" b="1" dirty="0"/>
        </a:p>
      </dgm:t>
    </dgm:pt>
    <dgm:pt modelId="{149F5934-6DDE-410E-BE06-24698BE24B70}" type="parTrans" cxnId="{FB35D254-32F9-46E1-993A-924C09174CEA}">
      <dgm:prSet/>
      <dgm:spPr/>
      <dgm:t>
        <a:bodyPr/>
        <a:lstStyle/>
        <a:p>
          <a:endParaRPr lang="ru-RU"/>
        </a:p>
      </dgm:t>
    </dgm:pt>
    <dgm:pt modelId="{E409BF66-DEC2-41E7-B374-EE1E94515DDA}" type="sibTrans" cxnId="{FB35D254-32F9-46E1-993A-924C09174CEA}">
      <dgm:prSet/>
      <dgm:spPr/>
      <dgm:t>
        <a:bodyPr/>
        <a:lstStyle/>
        <a:p>
          <a:endParaRPr lang="ru-RU"/>
        </a:p>
      </dgm:t>
    </dgm:pt>
    <dgm:pt modelId="{97603C4F-E533-4E97-96C7-889341EF7AB6}" type="pres">
      <dgm:prSet presAssocID="{E110BD24-9D8F-4F3C-99CA-A3A99C7D78B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8288F1-565C-495D-9089-331D1366D338}" type="pres">
      <dgm:prSet presAssocID="{E110BD24-9D8F-4F3C-99CA-A3A99C7D78BA}" presName="matrix" presStyleCnt="0"/>
      <dgm:spPr/>
    </dgm:pt>
    <dgm:pt modelId="{921B4E0D-5302-473D-A344-E7E8245BC722}" type="pres">
      <dgm:prSet presAssocID="{E110BD24-9D8F-4F3C-99CA-A3A99C7D78BA}" presName="tile1" presStyleLbl="node1" presStyleIdx="0" presStyleCnt="4"/>
      <dgm:spPr/>
      <dgm:t>
        <a:bodyPr/>
        <a:lstStyle/>
        <a:p>
          <a:endParaRPr lang="ru-RU"/>
        </a:p>
      </dgm:t>
    </dgm:pt>
    <dgm:pt modelId="{B216CC22-D2B2-4810-8A49-E6E11D4D7582}" type="pres">
      <dgm:prSet presAssocID="{E110BD24-9D8F-4F3C-99CA-A3A99C7D78B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8D91E1-2EBF-4D4E-BDE4-F32B01B39ADC}" type="pres">
      <dgm:prSet presAssocID="{E110BD24-9D8F-4F3C-99CA-A3A99C7D78BA}" presName="tile2" presStyleLbl="node1" presStyleIdx="1" presStyleCnt="4"/>
      <dgm:spPr/>
      <dgm:t>
        <a:bodyPr/>
        <a:lstStyle/>
        <a:p>
          <a:endParaRPr lang="ru-RU"/>
        </a:p>
      </dgm:t>
    </dgm:pt>
    <dgm:pt modelId="{ABD2168E-013F-49AB-A8C5-DAF821CF96AE}" type="pres">
      <dgm:prSet presAssocID="{E110BD24-9D8F-4F3C-99CA-A3A99C7D78B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54759D-6DE3-4D82-BA8C-15C8C2F6C7EC}" type="pres">
      <dgm:prSet presAssocID="{E110BD24-9D8F-4F3C-99CA-A3A99C7D78BA}" presName="tile3" presStyleLbl="node1" presStyleIdx="2" presStyleCnt="4"/>
      <dgm:spPr/>
      <dgm:t>
        <a:bodyPr/>
        <a:lstStyle/>
        <a:p>
          <a:endParaRPr lang="ru-RU"/>
        </a:p>
      </dgm:t>
    </dgm:pt>
    <dgm:pt modelId="{79883A7D-F3AF-426B-B82E-DF183F461184}" type="pres">
      <dgm:prSet presAssocID="{E110BD24-9D8F-4F3C-99CA-A3A99C7D78B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301A6A-B545-4D97-8051-C54336B82E7E}" type="pres">
      <dgm:prSet presAssocID="{E110BD24-9D8F-4F3C-99CA-A3A99C7D78BA}" presName="tile4" presStyleLbl="node1" presStyleIdx="3" presStyleCnt="4"/>
      <dgm:spPr/>
      <dgm:t>
        <a:bodyPr/>
        <a:lstStyle/>
        <a:p>
          <a:endParaRPr lang="ru-RU"/>
        </a:p>
      </dgm:t>
    </dgm:pt>
    <dgm:pt modelId="{BD67A1D6-D0CA-4743-B15A-B9EF80B0155A}" type="pres">
      <dgm:prSet presAssocID="{E110BD24-9D8F-4F3C-99CA-A3A99C7D78B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2DD5B3-D302-44C2-9DE3-143B56756D3C}" type="pres">
      <dgm:prSet presAssocID="{E110BD24-9D8F-4F3C-99CA-A3A99C7D78BA}" presName="centerTile" presStyleLbl="fgShp" presStyleIdx="0" presStyleCnt="1" custScaleX="117316" custScaleY="11477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4D86F815-2891-4A29-89EC-C6BDEC43490A}" type="presOf" srcId="{01C2716F-E6C0-4688-A5E5-9FC58D789F6C}" destId="{5D8D91E1-2EBF-4D4E-BDE4-F32B01B39ADC}" srcOrd="0" destOrd="0" presId="urn:microsoft.com/office/officeart/2005/8/layout/matrix1"/>
    <dgm:cxn modelId="{0551FD38-484B-4119-8719-B8EE82AE9247}" type="presOf" srcId="{5EB3EBFA-353C-49CE-8DBD-0A3C4B759D9D}" destId="{B216CC22-D2B2-4810-8A49-E6E11D4D7582}" srcOrd="1" destOrd="0" presId="urn:microsoft.com/office/officeart/2005/8/layout/matrix1"/>
    <dgm:cxn modelId="{C96C1515-8323-4C7C-92B7-5BC116AA601E}" type="presOf" srcId="{84E1597B-9C3D-4951-A5C6-C0E50B609783}" destId="{E12DD5B3-D302-44C2-9DE3-143B56756D3C}" srcOrd="0" destOrd="0" presId="urn:microsoft.com/office/officeart/2005/8/layout/matrix1"/>
    <dgm:cxn modelId="{D3EF1B6B-CA68-4F72-92C3-FAA78DEAF363}" type="presOf" srcId="{754BA872-B83C-4135-9B30-51344BFF387D}" destId="{06301A6A-B545-4D97-8051-C54336B82E7E}" srcOrd="0" destOrd="0" presId="urn:microsoft.com/office/officeart/2005/8/layout/matrix1"/>
    <dgm:cxn modelId="{C38D293C-227B-495A-BE7E-7EE9516553BE}" type="presOf" srcId="{5EB3EBFA-353C-49CE-8DBD-0A3C4B759D9D}" destId="{921B4E0D-5302-473D-A344-E7E8245BC722}" srcOrd="0" destOrd="0" presId="urn:microsoft.com/office/officeart/2005/8/layout/matrix1"/>
    <dgm:cxn modelId="{FC96D2D9-F3FA-4566-9EE5-D877B83F1851}" srcId="{84E1597B-9C3D-4951-A5C6-C0E50B609783}" destId="{5EB3EBFA-353C-49CE-8DBD-0A3C4B759D9D}" srcOrd="0" destOrd="0" parTransId="{957F9356-4EB3-46FD-8796-70EDF6374F12}" sibTransId="{9ACD52F4-7660-4F14-B41F-EE7F65D8BC97}"/>
    <dgm:cxn modelId="{FB35D254-32F9-46E1-993A-924C09174CEA}" srcId="{84E1597B-9C3D-4951-A5C6-C0E50B609783}" destId="{754BA872-B83C-4135-9B30-51344BFF387D}" srcOrd="3" destOrd="0" parTransId="{149F5934-6DDE-410E-BE06-24698BE24B70}" sibTransId="{E409BF66-DEC2-41E7-B374-EE1E94515DDA}"/>
    <dgm:cxn modelId="{07E355A2-A9EE-4BB6-9CD1-03FBB678248E}" type="presOf" srcId="{4852FC62-8652-427E-9191-0A5B2B1EFEEF}" destId="{79883A7D-F3AF-426B-B82E-DF183F461184}" srcOrd="1" destOrd="0" presId="urn:microsoft.com/office/officeart/2005/8/layout/matrix1"/>
    <dgm:cxn modelId="{D164AB5E-B778-4E97-89FC-2AE2FB58F719}" type="presOf" srcId="{754BA872-B83C-4135-9B30-51344BFF387D}" destId="{BD67A1D6-D0CA-4743-B15A-B9EF80B0155A}" srcOrd="1" destOrd="0" presId="urn:microsoft.com/office/officeart/2005/8/layout/matrix1"/>
    <dgm:cxn modelId="{5D03E233-25FA-470B-9D85-7BA2AAC47C24}" type="presOf" srcId="{E110BD24-9D8F-4F3C-99CA-A3A99C7D78BA}" destId="{97603C4F-E533-4E97-96C7-889341EF7AB6}" srcOrd="0" destOrd="0" presId="urn:microsoft.com/office/officeart/2005/8/layout/matrix1"/>
    <dgm:cxn modelId="{6176F6B3-EEF9-45D2-97D1-F62CB49FB7EC}" srcId="{84E1597B-9C3D-4951-A5C6-C0E50B609783}" destId="{01C2716F-E6C0-4688-A5E5-9FC58D789F6C}" srcOrd="1" destOrd="0" parTransId="{CDD96E84-30E9-4EE0-9E25-4188B0FDE678}" sibTransId="{A8F61B18-8A47-4811-ADFD-C8BC33CD31EC}"/>
    <dgm:cxn modelId="{35ACA230-AD45-4A5B-963A-9B430C19CDD8}" type="presOf" srcId="{01C2716F-E6C0-4688-A5E5-9FC58D789F6C}" destId="{ABD2168E-013F-49AB-A8C5-DAF821CF96AE}" srcOrd="1" destOrd="0" presId="urn:microsoft.com/office/officeart/2005/8/layout/matrix1"/>
    <dgm:cxn modelId="{5B4609F4-0B89-4A35-A7FF-8A833812E725}" srcId="{84E1597B-9C3D-4951-A5C6-C0E50B609783}" destId="{4852FC62-8652-427E-9191-0A5B2B1EFEEF}" srcOrd="2" destOrd="0" parTransId="{F0C8531B-B041-49D3-966F-FF09F886D71A}" sibTransId="{3B4CC60A-5AB1-4BBB-9284-AD523B73F0FE}"/>
    <dgm:cxn modelId="{DF789280-36C3-4FF9-99B3-4B823855B749}" srcId="{E110BD24-9D8F-4F3C-99CA-A3A99C7D78BA}" destId="{84E1597B-9C3D-4951-A5C6-C0E50B609783}" srcOrd="0" destOrd="0" parTransId="{286A8EFD-2270-4C06-A965-F1EA61000693}" sibTransId="{8FDD9F79-48B6-4A32-8E1D-7EC8DBF5B2B2}"/>
    <dgm:cxn modelId="{DC26B473-65C5-422D-B2BA-C22B6EF01C04}" type="presOf" srcId="{4852FC62-8652-427E-9191-0A5B2B1EFEEF}" destId="{E554759D-6DE3-4D82-BA8C-15C8C2F6C7EC}" srcOrd="0" destOrd="0" presId="urn:microsoft.com/office/officeart/2005/8/layout/matrix1"/>
    <dgm:cxn modelId="{EAC10E62-89CE-473F-97C2-E2843C2D1767}" type="presParOf" srcId="{97603C4F-E533-4E97-96C7-889341EF7AB6}" destId="{828288F1-565C-495D-9089-331D1366D338}" srcOrd="0" destOrd="0" presId="urn:microsoft.com/office/officeart/2005/8/layout/matrix1"/>
    <dgm:cxn modelId="{64215184-43EF-4C1C-904B-AE16D2AB4A84}" type="presParOf" srcId="{828288F1-565C-495D-9089-331D1366D338}" destId="{921B4E0D-5302-473D-A344-E7E8245BC722}" srcOrd="0" destOrd="0" presId="urn:microsoft.com/office/officeart/2005/8/layout/matrix1"/>
    <dgm:cxn modelId="{EC8821F7-58AC-4B6C-AD30-C99498FB48AA}" type="presParOf" srcId="{828288F1-565C-495D-9089-331D1366D338}" destId="{B216CC22-D2B2-4810-8A49-E6E11D4D7582}" srcOrd="1" destOrd="0" presId="urn:microsoft.com/office/officeart/2005/8/layout/matrix1"/>
    <dgm:cxn modelId="{980E6F86-1060-42F5-BC16-F1AC19D6C29F}" type="presParOf" srcId="{828288F1-565C-495D-9089-331D1366D338}" destId="{5D8D91E1-2EBF-4D4E-BDE4-F32B01B39ADC}" srcOrd="2" destOrd="0" presId="urn:microsoft.com/office/officeart/2005/8/layout/matrix1"/>
    <dgm:cxn modelId="{5F54CCCF-46BC-4D2E-B11E-057754767774}" type="presParOf" srcId="{828288F1-565C-495D-9089-331D1366D338}" destId="{ABD2168E-013F-49AB-A8C5-DAF821CF96AE}" srcOrd="3" destOrd="0" presId="urn:microsoft.com/office/officeart/2005/8/layout/matrix1"/>
    <dgm:cxn modelId="{D9575308-B094-4389-BF7F-E1A5466987C9}" type="presParOf" srcId="{828288F1-565C-495D-9089-331D1366D338}" destId="{E554759D-6DE3-4D82-BA8C-15C8C2F6C7EC}" srcOrd="4" destOrd="0" presId="urn:microsoft.com/office/officeart/2005/8/layout/matrix1"/>
    <dgm:cxn modelId="{BD0AB606-3025-4047-8D16-EC13F5BDEA43}" type="presParOf" srcId="{828288F1-565C-495D-9089-331D1366D338}" destId="{79883A7D-F3AF-426B-B82E-DF183F461184}" srcOrd="5" destOrd="0" presId="urn:microsoft.com/office/officeart/2005/8/layout/matrix1"/>
    <dgm:cxn modelId="{4D1D7278-DCF6-411D-B9C1-96F1598A8C44}" type="presParOf" srcId="{828288F1-565C-495D-9089-331D1366D338}" destId="{06301A6A-B545-4D97-8051-C54336B82E7E}" srcOrd="6" destOrd="0" presId="urn:microsoft.com/office/officeart/2005/8/layout/matrix1"/>
    <dgm:cxn modelId="{F6B64259-CD4A-401A-9EB2-A732FC24F639}" type="presParOf" srcId="{828288F1-565C-495D-9089-331D1366D338}" destId="{BD67A1D6-D0CA-4743-B15A-B9EF80B0155A}" srcOrd="7" destOrd="0" presId="urn:microsoft.com/office/officeart/2005/8/layout/matrix1"/>
    <dgm:cxn modelId="{62C9F2F9-2D9E-4970-AA66-DD33A67C8053}" type="presParOf" srcId="{97603C4F-E533-4E97-96C7-889341EF7AB6}" destId="{E12DD5B3-D302-44C2-9DE3-143B56756D3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1B4E0D-5302-473D-A344-E7E8245BC722}">
      <dsp:nvSpPr>
        <dsp:cNvPr id="0" name=""/>
        <dsp:cNvSpPr/>
      </dsp:nvSpPr>
      <dsp:spPr>
        <a:xfrm rot="16200000">
          <a:off x="703585" y="-703585"/>
          <a:ext cx="2184455" cy="3591626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Упрощение процедур сбора и анализа информации</a:t>
          </a:r>
          <a:endParaRPr lang="ru-RU" sz="2000" b="1" kern="1200" dirty="0"/>
        </a:p>
      </dsp:txBody>
      <dsp:txXfrm rot="5400000">
        <a:off x="0" y="0"/>
        <a:ext cx="3591626" cy="1638341"/>
      </dsp:txXfrm>
    </dsp:sp>
    <dsp:sp modelId="{5D8D91E1-2EBF-4D4E-BDE4-F32B01B39ADC}">
      <dsp:nvSpPr>
        <dsp:cNvPr id="0" name=""/>
        <dsp:cNvSpPr/>
      </dsp:nvSpPr>
      <dsp:spPr>
        <a:xfrm>
          <a:off x="3591626" y="0"/>
          <a:ext cx="3591626" cy="2184455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Сокращение времени для анализа информации и выработки предложений</a:t>
          </a:r>
          <a:endParaRPr lang="ru-RU" sz="2000" b="1" kern="1200" dirty="0"/>
        </a:p>
      </dsp:txBody>
      <dsp:txXfrm>
        <a:off x="3591626" y="0"/>
        <a:ext cx="3591626" cy="1638341"/>
      </dsp:txXfrm>
    </dsp:sp>
    <dsp:sp modelId="{E554759D-6DE3-4D82-BA8C-15C8C2F6C7EC}">
      <dsp:nvSpPr>
        <dsp:cNvPr id="0" name=""/>
        <dsp:cNvSpPr/>
      </dsp:nvSpPr>
      <dsp:spPr>
        <a:xfrm rot="10800000">
          <a:off x="0" y="2184455"/>
          <a:ext cx="3591626" cy="2184455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Автоматизированное формирование документов на всех этапах работы</a:t>
          </a:r>
          <a:endParaRPr lang="ru-RU" sz="2000" b="1" kern="1200" dirty="0"/>
        </a:p>
      </dsp:txBody>
      <dsp:txXfrm rot="10800000">
        <a:off x="0" y="2730568"/>
        <a:ext cx="3591626" cy="1638341"/>
      </dsp:txXfrm>
    </dsp:sp>
    <dsp:sp modelId="{06301A6A-B545-4D97-8051-C54336B82E7E}">
      <dsp:nvSpPr>
        <dsp:cNvPr id="0" name=""/>
        <dsp:cNvSpPr/>
      </dsp:nvSpPr>
      <dsp:spPr>
        <a:xfrm rot="5400000">
          <a:off x="4295211" y="1480869"/>
          <a:ext cx="2184455" cy="3591626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Доступ в онлайн режиме к документам учреждений любого уровня</a:t>
          </a:r>
          <a:endParaRPr lang="ru-RU" sz="2000" b="1" kern="1200" dirty="0"/>
        </a:p>
      </dsp:txBody>
      <dsp:txXfrm rot="-5400000">
        <a:off x="3591626" y="2730568"/>
        <a:ext cx="3591626" cy="1638341"/>
      </dsp:txXfrm>
    </dsp:sp>
    <dsp:sp modelId="{E12DD5B3-D302-44C2-9DE3-143B56756D3C}">
      <dsp:nvSpPr>
        <dsp:cNvPr id="0" name=""/>
        <dsp:cNvSpPr/>
      </dsp:nvSpPr>
      <dsp:spPr>
        <a:xfrm>
          <a:off x="2327560" y="1557669"/>
          <a:ext cx="2528131" cy="1253571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Преимущества автоматизации бюджетного процесса</a:t>
          </a:r>
          <a:endParaRPr lang="ru-RU" sz="1800" b="1" kern="1200" dirty="0"/>
        </a:p>
      </dsp:txBody>
      <dsp:txXfrm>
        <a:off x="2388754" y="1618863"/>
        <a:ext cx="2405743" cy="11311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1DFB-2B2D-49C3-8AF6-0646534F3350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C2B0-6E13-40D0-9FD7-0527842B9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08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1DFB-2B2D-49C3-8AF6-0646534F3350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C2B0-6E13-40D0-9FD7-0527842B9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596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1DFB-2B2D-49C3-8AF6-0646534F3350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C2B0-6E13-40D0-9FD7-0527842B989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4777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1DFB-2B2D-49C3-8AF6-0646534F3350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C2B0-6E13-40D0-9FD7-0527842B9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187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1DFB-2B2D-49C3-8AF6-0646534F3350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C2B0-6E13-40D0-9FD7-0527842B989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6386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1DFB-2B2D-49C3-8AF6-0646534F3350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C2B0-6E13-40D0-9FD7-0527842B9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794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1DFB-2B2D-49C3-8AF6-0646534F3350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C2B0-6E13-40D0-9FD7-0527842B9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733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1DFB-2B2D-49C3-8AF6-0646534F3350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C2B0-6E13-40D0-9FD7-0527842B9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259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1DFB-2B2D-49C3-8AF6-0646534F3350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C2B0-6E13-40D0-9FD7-0527842B9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93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1DFB-2B2D-49C3-8AF6-0646534F3350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C2B0-6E13-40D0-9FD7-0527842B9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68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1DFB-2B2D-49C3-8AF6-0646534F3350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C2B0-6E13-40D0-9FD7-0527842B9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49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1DFB-2B2D-49C3-8AF6-0646534F3350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C2B0-6E13-40D0-9FD7-0527842B9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1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1DFB-2B2D-49C3-8AF6-0646534F3350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C2B0-6E13-40D0-9FD7-0527842B9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39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1DFB-2B2D-49C3-8AF6-0646534F3350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C2B0-6E13-40D0-9FD7-0527842B9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9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1DFB-2B2D-49C3-8AF6-0646534F3350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C2B0-6E13-40D0-9FD7-0527842B9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899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C2B0-6E13-40D0-9FD7-0527842B989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1DFB-2B2D-49C3-8AF6-0646534F3350}" type="datetimeFigureOut">
              <a:rPr lang="ru-RU" smtClean="0"/>
              <a:t>06.11.2019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638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31DFB-2B2D-49C3-8AF6-0646534F3350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F12C2B0-6E13-40D0-9FD7-0527842B9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05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 contrast="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450" y="474665"/>
            <a:ext cx="715171" cy="889195"/>
          </a:xfrm>
          <a:prstGeom prst="rect">
            <a:avLst/>
          </a:prstGeom>
        </p:spPr>
      </p:pic>
      <p:sp>
        <p:nvSpPr>
          <p:cNvPr id="7" name="Shape 68"/>
          <p:cNvSpPr/>
          <p:nvPr/>
        </p:nvSpPr>
        <p:spPr>
          <a:xfrm>
            <a:off x="2030681" y="1363860"/>
            <a:ext cx="7742711" cy="28713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noAutofit/>
          </a:bodyPr>
          <a:lstStyle>
            <a:lvl1pPr algn="r">
              <a:lnSpc>
                <a:spcPct val="80000"/>
              </a:lnSpc>
              <a:defRPr sz="10000" b="1">
                <a:solidFill>
                  <a:srgbClr val="393941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финансов и налоговой политики Новосибирской области</a:t>
            </a: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415427" y="2395559"/>
            <a:ext cx="897321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b="1" dirty="0" smtClean="0">
                <a:solidFill>
                  <a:srgbClr val="1468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3200" b="1" dirty="0">
                <a:solidFill>
                  <a:srgbClr val="1468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 технологий в целях повышения эффективности управления общественными финансами и осуществления финансового контроля</a:t>
            </a:r>
          </a:p>
        </p:txBody>
      </p:sp>
    </p:spTree>
    <p:extLst>
      <p:ext uri="{BB962C8B-B14F-4D97-AF65-F5344CB8AC3E}">
        <p14:creationId xmlns:p14="http://schemas.microsoft.com/office/powerpoint/2010/main" val="372954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Соединительная линия уступом 92"/>
          <p:cNvCxnSpPr/>
          <p:nvPr/>
        </p:nvCxnSpPr>
        <p:spPr>
          <a:xfrm rot="10800000" flipV="1">
            <a:off x="6115428" y="3576776"/>
            <a:ext cx="1250582" cy="954521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378387" y="6492240"/>
            <a:ext cx="2743200" cy="365125"/>
          </a:xfrm>
        </p:spPr>
        <p:txBody>
          <a:bodyPr/>
          <a:lstStyle/>
          <a:p>
            <a:fld id="{675A0019-EBD0-4A4A-9ABC-06C7ED24A31E}" type="slidenum">
              <a:rPr lang="ru-RU" sz="2800" smtClean="0">
                <a:solidFill>
                  <a:schemeClr val="bg1"/>
                </a:solidFill>
              </a:rPr>
              <a:t>2</a:t>
            </a:fld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 contrast="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16" y="84669"/>
            <a:ext cx="606985" cy="7546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83383"/>
            <a:ext cx="91027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000" b="1" spc="100" dirty="0" smtClean="0">
                <a:solidFill>
                  <a:srgbClr val="1468A7"/>
                </a:solidFill>
                <a:latin typeface="+mn-lt"/>
                <a:ea typeface="Open Sans Condensed Light" charset="0"/>
                <a:cs typeface="Open Sans Condensed Light" charset="0"/>
              </a:rPr>
              <a:t>Управление общественными финансами</a:t>
            </a:r>
            <a:endParaRPr lang="ru-RU" sz="3000" b="1" spc="100" dirty="0">
              <a:solidFill>
                <a:srgbClr val="1468A7"/>
              </a:solidFill>
              <a:latin typeface="+mn-lt"/>
              <a:ea typeface="Open Sans Condensed Light" charset="0"/>
              <a:cs typeface="Open Sans Condensed Light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68212" y="5916114"/>
            <a:ext cx="5438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Правительства Новосибирской области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24.11.2014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457-П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лако 1"/>
          <p:cNvSpPr/>
          <p:nvPr/>
        </p:nvSpPr>
        <p:spPr>
          <a:xfrm rot="10800000">
            <a:off x="386862" y="961291"/>
            <a:ext cx="11289322" cy="5247211"/>
          </a:xfrm>
          <a:prstGeom prst="cloud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Цилиндр 2"/>
          <p:cNvSpPr/>
          <p:nvPr/>
        </p:nvSpPr>
        <p:spPr>
          <a:xfrm>
            <a:off x="6421623" y="1777771"/>
            <a:ext cx="1840676" cy="1246909"/>
          </a:xfrm>
          <a:prstGeom prst="can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Цилиндр 53"/>
          <p:cNvSpPr/>
          <p:nvPr/>
        </p:nvSpPr>
        <p:spPr>
          <a:xfrm>
            <a:off x="2109650" y="3726111"/>
            <a:ext cx="1379516" cy="828044"/>
          </a:xfrm>
          <a:prstGeom prst="can">
            <a:avLst>
              <a:gd name="adj" fmla="val 39961"/>
            </a:avLst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Цилиндр 54"/>
          <p:cNvSpPr/>
          <p:nvPr/>
        </p:nvSpPr>
        <p:spPr>
          <a:xfrm>
            <a:off x="3468864" y="2124588"/>
            <a:ext cx="1379516" cy="1087648"/>
          </a:xfrm>
          <a:prstGeom prst="can">
            <a:avLst>
              <a:gd name="adj" fmla="val 39961"/>
            </a:avLst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Цилиндр 55"/>
          <p:cNvSpPr/>
          <p:nvPr/>
        </p:nvSpPr>
        <p:spPr>
          <a:xfrm>
            <a:off x="9164865" y="2165066"/>
            <a:ext cx="1379516" cy="828044"/>
          </a:xfrm>
          <a:prstGeom prst="can">
            <a:avLst>
              <a:gd name="adj" fmla="val 39961"/>
            </a:avLst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Цилиндр 56"/>
          <p:cNvSpPr/>
          <p:nvPr/>
        </p:nvSpPr>
        <p:spPr>
          <a:xfrm>
            <a:off x="9164865" y="3427638"/>
            <a:ext cx="1379516" cy="828044"/>
          </a:xfrm>
          <a:prstGeom prst="can">
            <a:avLst>
              <a:gd name="adj" fmla="val 39961"/>
            </a:avLst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Цилиндр 57"/>
          <p:cNvSpPr/>
          <p:nvPr/>
        </p:nvSpPr>
        <p:spPr>
          <a:xfrm>
            <a:off x="7134782" y="4133160"/>
            <a:ext cx="1379516" cy="828044"/>
          </a:xfrm>
          <a:prstGeom prst="can">
            <a:avLst>
              <a:gd name="adj" fmla="val 39961"/>
            </a:avLst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Цилиндр 59"/>
          <p:cNvSpPr/>
          <p:nvPr/>
        </p:nvSpPr>
        <p:spPr>
          <a:xfrm>
            <a:off x="4694582" y="4255682"/>
            <a:ext cx="1379516" cy="828044"/>
          </a:xfrm>
          <a:prstGeom prst="can">
            <a:avLst>
              <a:gd name="adj" fmla="val 39961"/>
            </a:avLst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863" y="1847951"/>
            <a:ext cx="553274" cy="553274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010" y="3487191"/>
            <a:ext cx="553274" cy="55327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560773" y="2372094"/>
            <a:ext cx="1617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АС «Бюджет»</a:t>
            </a:r>
            <a:endParaRPr lang="ru-RU" dirty="0"/>
          </a:p>
        </p:txBody>
      </p:sp>
      <p:sp>
        <p:nvSpPr>
          <p:cNvPr id="74" name="TextBox 73"/>
          <p:cNvSpPr txBox="1"/>
          <p:nvPr/>
        </p:nvSpPr>
        <p:spPr>
          <a:xfrm>
            <a:off x="9206195" y="2541635"/>
            <a:ext cx="1543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АС «УППБ»</a:t>
            </a:r>
            <a:endParaRPr lang="ru-RU" dirty="0"/>
          </a:p>
        </p:txBody>
      </p:sp>
      <p:sp>
        <p:nvSpPr>
          <p:cNvPr id="75" name="TextBox 74"/>
          <p:cNvSpPr txBox="1"/>
          <p:nvPr/>
        </p:nvSpPr>
        <p:spPr>
          <a:xfrm>
            <a:off x="9206195" y="3763828"/>
            <a:ext cx="1543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АС «Смета»</a:t>
            </a:r>
            <a:endParaRPr lang="ru-RU" dirty="0"/>
          </a:p>
        </p:txBody>
      </p:sp>
      <p:sp>
        <p:nvSpPr>
          <p:cNvPr id="76" name="TextBox 75"/>
          <p:cNvSpPr txBox="1"/>
          <p:nvPr/>
        </p:nvSpPr>
        <p:spPr>
          <a:xfrm>
            <a:off x="7231430" y="4493438"/>
            <a:ext cx="1543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АС «УРМ»</a:t>
            </a:r>
            <a:endParaRPr lang="ru-RU" dirty="0"/>
          </a:p>
        </p:txBody>
      </p:sp>
      <p:sp>
        <p:nvSpPr>
          <p:cNvPr id="78" name="TextBox 77"/>
          <p:cNvSpPr txBox="1"/>
          <p:nvPr/>
        </p:nvSpPr>
        <p:spPr>
          <a:xfrm>
            <a:off x="4612444" y="4594063"/>
            <a:ext cx="1543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АС «Бюджет» районов</a:t>
            </a:r>
            <a:endParaRPr lang="ru-RU" sz="1200" dirty="0"/>
          </a:p>
        </p:txBody>
      </p:sp>
      <p:sp>
        <p:nvSpPr>
          <p:cNvPr id="80" name="TextBox 79"/>
          <p:cNvSpPr txBox="1"/>
          <p:nvPr/>
        </p:nvSpPr>
        <p:spPr>
          <a:xfrm>
            <a:off x="2217184" y="4105352"/>
            <a:ext cx="1543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АИС «ФЭА»</a:t>
            </a:r>
            <a:endParaRPr lang="ru-RU" sz="1600" dirty="0"/>
          </a:p>
        </p:txBody>
      </p:sp>
      <p:sp>
        <p:nvSpPr>
          <p:cNvPr id="81" name="TextBox 80"/>
          <p:cNvSpPr txBox="1"/>
          <p:nvPr/>
        </p:nvSpPr>
        <p:spPr>
          <a:xfrm>
            <a:off x="3361993" y="2638463"/>
            <a:ext cx="1593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АС «Свод-Смарт»</a:t>
            </a:r>
            <a:endParaRPr lang="ru-RU" sz="1200" dirty="0"/>
          </a:p>
        </p:txBody>
      </p:sp>
      <p:pic>
        <p:nvPicPr>
          <p:cNvPr id="82" name="Рисунок 8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642" y="3198765"/>
            <a:ext cx="288426" cy="288426"/>
          </a:xfrm>
          <a:prstGeom prst="rect">
            <a:avLst/>
          </a:prstGeom>
        </p:spPr>
      </p:pic>
      <p:sp>
        <p:nvSpPr>
          <p:cNvPr id="84" name="TextBox 83"/>
          <p:cNvSpPr txBox="1"/>
          <p:nvPr/>
        </p:nvSpPr>
        <p:spPr>
          <a:xfrm>
            <a:off x="2201871" y="2338443"/>
            <a:ext cx="15932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Свод-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web</a:t>
            </a:r>
            <a:endParaRPr lang="ru-RU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84226" y="4024908"/>
            <a:ext cx="14969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solidFill>
                  <a:schemeClr val="accent5">
                    <a:lumMod val="75000"/>
                  </a:schemeClr>
                </a:solidFill>
              </a:rPr>
              <a:t>Портал «Открытый бюджет Новосибирской области»</a:t>
            </a:r>
            <a:endParaRPr lang="ru-RU" sz="105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8" name="Соединительная линия уступом 37"/>
          <p:cNvCxnSpPr/>
          <p:nvPr/>
        </p:nvCxnSpPr>
        <p:spPr>
          <a:xfrm rot="10800000">
            <a:off x="4955253" y="2401226"/>
            <a:ext cx="1260764" cy="318337"/>
          </a:xfrm>
          <a:prstGeom prst="bentConnector3">
            <a:avLst/>
          </a:prstGeom>
          <a:ln w="190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оединительная линия уступом 21"/>
          <p:cNvCxnSpPr/>
          <p:nvPr/>
        </p:nvCxnSpPr>
        <p:spPr>
          <a:xfrm rot="10800000" flipV="1">
            <a:off x="3606590" y="2720365"/>
            <a:ext cx="2708162" cy="1296121"/>
          </a:xfrm>
          <a:prstGeom prst="bentConnector3">
            <a:avLst>
              <a:gd name="adj1" fmla="val 42107"/>
            </a:avLst>
          </a:prstGeom>
          <a:ln w="19050">
            <a:solidFill>
              <a:schemeClr val="accent5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Соединительная линия уступом 45"/>
          <p:cNvCxnSpPr/>
          <p:nvPr/>
        </p:nvCxnSpPr>
        <p:spPr>
          <a:xfrm rot="16200000" flipH="1">
            <a:off x="6905033" y="3297066"/>
            <a:ext cx="1023210" cy="563709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Соединительная линия уступом 119"/>
          <p:cNvCxnSpPr>
            <a:stCxn id="3" idx="4"/>
            <a:endCxn id="57" idx="2"/>
          </p:cNvCxnSpPr>
          <p:nvPr/>
        </p:nvCxnSpPr>
        <p:spPr>
          <a:xfrm>
            <a:off x="8262299" y="2401226"/>
            <a:ext cx="902566" cy="1440434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Соединительная линия уступом 124"/>
          <p:cNvCxnSpPr/>
          <p:nvPr/>
        </p:nvCxnSpPr>
        <p:spPr>
          <a:xfrm>
            <a:off x="8713582" y="2401225"/>
            <a:ext cx="451283" cy="294008"/>
          </a:xfrm>
          <a:prstGeom prst="bentConnector3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Прямоугольник 131"/>
          <p:cNvSpPr/>
          <p:nvPr/>
        </p:nvSpPr>
        <p:spPr>
          <a:xfrm>
            <a:off x="4181054" y="1237441"/>
            <a:ext cx="3520516" cy="5616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ГИС «УБП НСО»</a:t>
            </a:r>
            <a:br>
              <a:rPr lang="ru-RU" sz="2000" b="1" cap="none" spc="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1050" b="1" cap="none" spc="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свыше 5 тыс. учреждений Новосибирской области</a:t>
            </a:r>
            <a:endParaRPr lang="ru-RU" sz="1050" b="1" cap="none" spc="0" dirty="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116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378387" y="6492240"/>
            <a:ext cx="2743200" cy="365125"/>
          </a:xfrm>
        </p:spPr>
        <p:txBody>
          <a:bodyPr/>
          <a:lstStyle/>
          <a:p>
            <a:fld id="{675A0019-EBD0-4A4A-9ABC-06C7ED24A31E}" type="slidenum">
              <a:rPr lang="ru-RU" sz="2800" smtClean="0">
                <a:solidFill>
                  <a:schemeClr val="bg1"/>
                </a:solidFill>
              </a:rPr>
              <a:t>3</a:t>
            </a:fld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 contrast="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9" y="117892"/>
            <a:ext cx="606985" cy="7546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196002" y="55675"/>
            <a:ext cx="91027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000" b="1" spc="100" dirty="0" smtClean="0">
                <a:solidFill>
                  <a:srgbClr val="1468A7"/>
                </a:solidFill>
                <a:latin typeface="+mn-lt"/>
                <a:ea typeface="Open Sans Condensed Light" charset="0"/>
                <a:cs typeface="Open Sans Condensed Light" charset="0"/>
              </a:rPr>
              <a:t>Управление общественными финансами</a:t>
            </a:r>
            <a:endParaRPr lang="ru-RU" sz="3000" b="1" spc="100" dirty="0">
              <a:solidFill>
                <a:srgbClr val="1468A7"/>
              </a:solidFill>
              <a:latin typeface="+mn-lt"/>
              <a:ea typeface="Open Sans Condensed Light" charset="0"/>
              <a:cs typeface="Open Sans Condensed Light" charset="0"/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3240233" y="2733385"/>
            <a:ext cx="4665846" cy="17385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ГИС «Управление бюджетными процессами Новосибирской области»</a:t>
            </a:r>
            <a:endParaRPr lang="ru-RU" b="1" dirty="0"/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2254177" y="2197202"/>
            <a:ext cx="1230756" cy="95841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2148281" y="2508664"/>
            <a:ext cx="1110260" cy="1989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Данные</a:t>
            </a: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5296447" y="2096943"/>
            <a:ext cx="15550" cy="636442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4734339" y="2312744"/>
            <a:ext cx="1110260" cy="1989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Данные</a:t>
            </a: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 flipH="1">
            <a:off x="2254177" y="3613970"/>
            <a:ext cx="926837" cy="223572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 rot="646135">
            <a:off x="2250869" y="3664837"/>
            <a:ext cx="878614" cy="1148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Данные</a:t>
            </a: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 flipH="1" flipV="1">
            <a:off x="8041348" y="3472879"/>
            <a:ext cx="1337040" cy="2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Скругленный прямоугольник 1"/>
          <p:cNvSpPr/>
          <p:nvPr/>
        </p:nvSpPr>
        <p:spPr>
          <a:xfrm>
            <a:off x="1288007" y="1193987"/>
            <a:ext cx="1476416" cy="8969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4573789" y="1145354"/>
            <a:ext cx="1476416" cy="8969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667011" y="3331199"/>
            <a:ext cx="1476416" cy="8969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7906079" y="1168580"/>
            <a:ext cx="1476416" cy="8969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647958" y="4999574"/>
            <a:ext cx="1476416" cy="8969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7227331" y="5008132"/>
            <a:ext cx="1476416" cy="8969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9561894" y="3024403"/>
            <a:ext cx="1476416" cy="8969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931" y="1378921"/>
            <a:ext cx="495795" cy="495795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12" y="3531778"/>
            <a:ext cx="495795" cy="495795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371" y="5200239"/>
            <a:ext cx="495795" cy="4957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83340" y="1303654"/>
            <a:ext cx="820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ГИС ЖКХ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30134" y="1270665"/>
            <a:ext cx="820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ГИС ГМП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496704" y="1445973"/>
            <a:ext cx="820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УФК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0218239" y="3291977"/>
            <a:ext cx="820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ФНС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862229" y="5254694"/>
            <a:ext cx="820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ЕПБС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270014" y="5297428"/>
            <a:ext cx="820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ЕИС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288007" y="3514377"/>
            <a:ext cx="820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ГИСЗ НСО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75" name="Рисунок 7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339" y="1337922"/>
            <a:ext cx="495795" cy="495795"/>
          </a:xfrm>
          <a:prstGeom prst="rect">
            <a:avLst/>
          </a:prstGeom>
        </p:spPr>
      </p:pic>
      <p:pic>
        <p:nvPicPr>
          <p:cNvPr id="76" name="Рисунок 7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712" y="1345717"/>
            <a:ext cx="495795" cy="495795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307" y="3224982"/>
            <a:ext cx="495795" cy="495795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7881" y="5194978"/>
            <a:ext cx="495795" cy="495795"/>
          </a:xfrm>
          <a:prstGeom prst="rect">
            <a:avLst/>
          </a:prstGeom>
        </p:spPr>
      </p:pic>
      <p:cxnSp>
        <p:nvCxnSpPr>
          <p:cNvPr id="82" name="Прямая со стрелкой 81"/>
          <p:cNvCxnSpPr/>
          <p:nvPr/>
        </p:nvCxnSpPr>
        <p:spPr>
          <a:xfrm flipH="1">
            <a:off x="7274495" y="2197202"/>
            <a:ext cx="1056643" cy="567198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Прямоугольник 83"/>
          <p:cNvSpPr/>
          <p:nvPr/>
        </p:nvSpPr>
        <p:spPr>
          <a:xfrm>
            <a:off x="7244286" y="2372139"/>
            <a:ext cx="1110260" cy="1989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Данные</a:t>
            </a: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85" name="Прямая со стрелкой 84"/>
          <p:cNvCxnSpPr/>
          <p:nvPr/>
        </p:nvCxnSpPr>
        <p:spPr>
          <a:xfrm flipH="1" flipV="1">
            <a:off x="7353838" y="4068594"/>
            <a:ext cx="611460" cy="788758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flipH="1">
            <a:off x="4478215" y="4322498"/>
            <a:ext cx="522673" cy="592075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Прямоугольник 87"/>
          <p:cNvSpPr/>
          <p:nvPr/>
        </p:nvSpPr>
        <p:spPr>
          <a:xfrm>
            <a:off x="8320011" y="3388441"/>
            <a:ext cx="854393" cy="1928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Данные</a:t>
            </a: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7064626" y="4335187"/>
            <a:ext cx="1110260" cy="1989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Данные</a:t>
            </a: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4157486" y="4487343"/>
            <a:ext cx="1110260" cy="1989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Данные</a:t>
            </a: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8892135" y="4381317"/>
            <a:ext cx="31721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ГИС «Управление бюджетными процессами Новосибирской области»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другими системами позволяет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достигнуть  максимальных 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реализации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 в финансовой сфере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83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378387" y="6492240"/>
            <a:ext cx="2743200" cy="365125"/>
          </a:xfrm>
        </p:spPr>
        <p:txBody>
          <a:bodyPr/>
          <a:lstStyle/>
          <a:p>
            <a:fld id="{675A0019-EBD0-4A4A-9ABC-06C7ED24A31E}" type="slidenum">
              <a:rPr lang="ru-RU" sz="2800" smtClean="0">
                <a:solidFill>
                  <a:schemeClr val="bg1"/>
                </a:solidFill>
              </a:rPr>
              <a:t>4</a:t>
            </a:fld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 contrast="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37" y="160192"/>
            <a:ext cx="606985" cy="7546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4293235" y="99057"/>
            <a:ext cx="91027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000" b="1" spc="100" dirty="0" smtClean="0">
                <a:solidFill>
                  <a:srgbClr val="1468A7"/>
                </a:solidFill>
                <a:latin typeface="+mn-lt"/>
                <a:ea typeface="Open Sans Condensed Light" charset="0"/>
                <a:cs typeface="Open Sans Condensed Light" charset="0"/>
              </a:rPr>
              <a:t>Интеграци</a:t>
            </a:r>
            <a:r>
              <a:rPr lang="ru-RU" sz="3000" b="1" spc="100" dirty="0" smtClean="0">
                <a:solidFill>
                  <a:srgbClr val="1468A7"/>
                </a:solidFill>
                <a:ea typeface="Open Sans Condensed Light" charset="0"/>
                <a:cs typeface="Open Sans Condensed Light" charset="0"/>
              </a:rPr>
              <a:t>я систем</a:t>
            </a:r>
            <a:endParaRPr lang="ru-RU" sz="3000" b="1" spc="100" dirty="0">
              <a:solidFill>
                <a:srgbClr val="1468A7"/>
              </a:solidFill>
              <a:latin typeface="+mn-lt"/>
              <a:ea typeface="Open Sans Condensed Light" charset="0"/>
              <a:cs typeface="Open Sans Condensed Light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22625" y="1350619"/>
            <a:ext cx="8465759" cy="1716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Взаимодействие ГИСЗ НСО с ГИС «Управление бюджетными процессами Новосибирской области» и единым программным комплексом позволяет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финансовому органу в автоматизированном режиме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осуществлять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также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допускать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заключения контрактов, не обеспеченных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финансированием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4809506" y="3930829"/>
            <a:ext cx="2565071" cy="795647"/>
          </a:xfrm>
          <a:prstGeom prst="leftRight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788296" y="3286025"/>
            <a:ext cx="4003900" cy="25413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ГИС «Управление бюджетными процессами Новосибирской области»</a:t>
            </a:r>
            <a:endParaRPr lang="ru-RU" sz="20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9429" y="3286025"/>
            <a:ext cx="3966358" cy="25413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Государственная информационная система в сфере закупок Новосибирской области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4087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378387" y="6492240"/>
            <a:ext cx="2743200" cy="365125"/>
          </a:xfrm>
        </p:spPr>
        <p:txBody>
          <a:bodyPr/>
          <a:lstStyle/>
          <a:p>
            <a:fld id="{675A0019-EBD0-4A4A-9ABC-06C7ED24A31E}" type="slidenum">
              <a:rPr lang="ru-RU" sz="2800" smtClean="0">
                <a:solidFill>
                  <a:schemeClr val="bg1"/>
                </a:solidFill>
              </a:rPr>
              <a:t>5</a:t>
            </a:fld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 contrast="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48" y="126868"/>
            <a:ext cx="606985" cy="7546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72116" y="126868"/>
            <a:ext cx="91027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spc="100" dirty="0" smtClean="0">
                <a:solidFill>
                  <a:srgbClr val="1468A7"/>
                </a:solidFill>
                <a:latin typeface="+mn-lt"/>
                <a:ea typeface="Open Sans Condensed Light" charset="0"/>
                <a:cs typeface="Open Sans Condensed Light" charset="0"/>
              </a:rPr>
              <a:t>Сотрудничество</a:t>
            </a:r>
            <a:endParaRPr lang="ru-RU" sz="3000" b="1" spc="100" dirty="0">
              <a:solidFill>
                <a:srgbClr val="1468A7"/>
              </a:solidFill>
              <a:latin typeface="+mn-lt"/>
              <a:ea typeface="Open Sans Condensed Light" charset="0"/>
              <a:cs typeface="Open Sans Condensed Light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885" y="-110639"/>
            <a:ext cx="4009980" cy="268226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8427" y="3587252"/>
            <a:ext cx="4149157" cy="287955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" b="6878"/>
          <a:stretch/>
        </p:blipFill>
        <p:spPr>
          <a:xfrm>
            <a:off x="290684" y="3587252"/>
            <a:ext cx="4141290" cy="287955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356732" y="2432068"/>
            <a:ext cx="88648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проведения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внешнего государственного контроля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года сотрудникам контрольно-счетной палаты Новосибирской области предоставлен доступ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автоматизированную систему «Бюджет»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оперативной информации об исполнении бюджета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89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378387" y="6492240"/>
            <a:ext cx="2743200" cy="365125"/>
          </a:xfrm>
        </p:spPr>
        <p:txBody>
          <a:bodyPr/>
          <a:lstStyle/>
          <a:p>
            <a:fld id="{675A0019-EBD0-4A4A-9ABC-06C7ED24A31E}" type="slidenum">
              <a:rPr lang="ru-RU" sz="2800" smtClean="0">
                <a:solidFill>
                  <a:schemeClr val="bg1"/>
                </a:solidFill>
              </a:rPr>
              <a:t>6</a:t>
            </a:fld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 contrast="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38" y="117892"/>
            <a:ext cx="606985" cy="7546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572" y="117892"/>
            <a:ext cx="91027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spc="100" dirty="0" smtClean="0">
                <a:solidFill>
                  <a:srgbClr val="1468A7"/>
                </a:solidFill>
                <a:latin typeface="+mn-lt"/>
                <a:ea typeface="Open Sans Condensed Light" charset="0"/>
                <a:cs typeface="Open Sans Condensed Light" charset="0"/>
              </a:rPr>
              <a:t>Сотрудничество</a:t>
            </a:r>
            <a:endParaRPr lang="ru-RU" sz="3000" b="1" spc="100" dirty="0">
              <a:solidFill>
                <a:srgbClr val="1468A7"/>
              </a:solidFill>
              <a:latin typeface="+mn-lt"/>
              <a:ea typeface="Open Sans Condensed Light" charset="0"/>
              <a:cs typeface="Open Sans Condensed Light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010" y="-165073"/>
            <a:ext cx="4009980" cy="268226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32923" y="2475425"/>
            <a:ext cx="94023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текущий момент ведутся работы по расширению объема предоставляемой информации  сотрудникам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Контрольно-счетной палаты Новосибирской области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путем предоставления  возможности работать с бюджетной отчетностью всех уровней бюджетной системы, путем предоставления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доступа к автоматизированной системе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«Свод-Смарт»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777" y="3815056"/>
            <a:ext cx="3804218" cy="2677184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434" y="3675754"/>
            <a:ext cx="3803451" cy="2745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73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378387" y="6492240"/>
            <a:ext cx="2743200" cy="365125"/>
          </a:xfrm>
        </p:spPr>
        <p:txBody>
          <a:bodyPr/>
          <a:lstStyle/>
          <a:p>
            <a:fld id="{675A0019-EBD0-4A4A-9ABC-06C7ED24A31E}" type="slidenum">
              <a:rPr lang="ru-RU" sz="2800" smtClean="0">
                <a:solidFill>
                  <a:schemeClr val="bg1"/>
                </a:solidFill>
              </a:rPr>
              <a:t>7</a:t>
            </a:fld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 contrast="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40" y="117892"/>
            <a:ext cx="606985" cy="7546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80425" y="117892"/>
            <a:ext cx="91027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spc="100" dirty="0" smtClean="0">
                <a:solidFill>
                  <a:srgbClr val="1468A7"/>
                </a:solidFill>
                <a:latin typeface="+mn-lt"/>
                <a:ea typeface="Open Sans Condensed Light" charset="0"/>
                <a:cs typeface="Open Sans Condensed Light" charset="0"/>
              </a:rPr>
              <a:t>Переход на новую платформу</a:t>
            </a:r>
            <a:endParaRPr lang="ru-RU" sz="3000" b="1" spc="100" dirty="0">
              <a:solidFill>
                <a:srgbClr val="1468A7"/>
              </a:solidFill>
              <a:latin typeface="+mn-lt"/>
              <a:ea typeface="Open Sans Condensed Light" charset="0"/>
              <a:cs typeface="Open Sans Condensed Light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96" y="867195"/>
            <a:ext cx="5213787" cy="521378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639539" y="1310820"/>
            <a:ext cx="408360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Запущен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 перехода области на современный единый программный комплекс для нужд исполнения бюджета, построенный на базе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web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-архитектуры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99565" y="3580967"/>
            <a:ext cx="377194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Технологичный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инструментарий автоматизации всех стадий бюджетного процесса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позволит в онлайн режиме получать доступ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первичным электронным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документам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скан-копиям реальных документов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любого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уровня бюджета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29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378387" y="6492240"/>
            <a:ext cx="2743200" cy="365125"/>
          </a:xfrm>
        </p:spPr>
        <p:txBody>
          <a:bodyPr/>
          <a:lstStyle/>
          <a:p>
            <a:fld id="{675A0019-EBD0-4A4A-9ABC-06C7ED24A31E}" type="slidenum">
              <a:rPr lang="ru-RU" sz="2800" smtClean="0">
                <a:solidFill>
                  <a:schemeClr val="bg1"/>
                </a:solidFill>
              </a:rPr>
              <a:t>8</a:t>
            </a:fld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 contrast="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89" y="117892"/>
            <a:ext cx="606985" cy="7546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56674" y="48160"/>
            <a:ext cx="106820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spc="100" dirty="0" smtClean="0">
                <a:solidFill>
                  <a:srgbClr val="1468A7"/>
                </a:solidFill>
                <a:latin typeface="+mn-lt"/>
                <a:ea typeface="Open Sans Condensed Light" charset="0"/>
                <a:cs typeface="Open Sans Condensed Light" charset="0"/>
              </a:rPr>
              <a:t>Автоматизация бюджетного процесса в Новосибирской области позволяет:</a:t>
            </a:r>
            <a:endParaRPr lang="ru-RU" sz="3000" b="1" spc="100" dirty="0">
              <a:solidFill>
                <a:srgbClr val="1468A7"/>
              </a:solidFill>
              <a:latin typeface="+mn-lt"/>
              <a:ea typeface="Open Sans Condensed Light" charset="0"/>
              <a:cs typeface="Open Sans Condensed Light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818285255"/>
              </p:ext>
            </p:extLst>
          </p:nvPr>
        </p:nvGraphicFramePr>
        <p:xfrm>
          <a:off x="1746992" y="1593576"/>
          <a:ext cx="7183252" cy="4368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0842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378387" y="6492240"/>
            <a:ext cx="2743200" cy="365125"/>
          </a:xfrm>
        </p:spPr>
        <p:txBody>
          <a:bodyPr/>
          <a:lstStyle/>
          <a:p>
            <a:fld id="{675A0019-EBD0-4A4A-9ABC-06C7ED24A31E}" type="slidenum">
              <a:rPr lang="ru-RU" sz="2800" smtClean="0">
                <a:solidFill>
                  <a:schemeClr val="bg1"/>
                </a:solidFill>
              </a:rPr>
              <a:t>9</a:t>
            </a:fld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45515" y="2764006"/>
            <a:ext cx="9404472" cy="15958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t"/>
          <a:lstStyle/>
          <a:p>
            <a:pPr lvl="0" algn="ctr"/>
            <a:r>
              <a:rPr lang="ru-RU" sz="4000" b="1" spc="100" dirty="0" smtClean="0">
                <a:solidFill>
                  <a:srgbClr val="1468A7"/>
                </a:solidFill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Спасибо за внимание!</a:t>
            </a:r>
          </a:p>
          <a:p>
            <a:pPr lvl="0" algn="just"/>
            <a:endParaRPr lang="ru-RU" sz="5400" dirty="0" smtClean="0">
              <a:solidFill>
                <a:schemeClr val="tx1"/>
              </a:solidFill>
              <a:latin typeface="Open Sans Condensed Light" pitchFamily="34" charset="0"/>
              <a:ea typeface="Open Sans Condensed Light" pitchFamily="34" charset="0"/>
              <a:cs typeface="Open Sans Condensed Light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 contrast="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228" y="629392"/>
            <a:ext cx="1132461" cy="140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38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473</TotalTime>
  <Words>348</Words>
  <Application>Microsoft Office PowerPoint</Application>
  <PresentationFormat>Широкоэкранный</PresentationFormat>
  <Paragraphs>60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Calibri</vt:lpstr>
      <vt:lpstr>Montserrat-SemiBold</vt:lpstr>
      <vt:lpstr>Open Sans Condensed Light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ГКУ НСО РИЦ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Яшина Екатерина Викторовна</dc:creator>
  <cp:lastModifiedBy>Москвичев Алексей Владимирович</cp:lastModifiedBy>
  <cp:revision>37</cp:revision>
  <cp:lastPrinted>2019-11-01T03:56:22Z</cp:lastPrinted>
  <dcterms:created xsi:type="dcterms:W3CDTF">2019-10-29T09:50:20Z</dcterms:created>
  <dcterms:modified xsi:type="dcterms:W3CDTF">2019-11-06T13:50:13Z</dcterms:modified>
</cp:coreProperties>
</file>